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5.jpg" ContentType="image/jpg"/>
  <Override PartName="/ppt/media/image16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82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44469" y="2405633"/>
            <a:ext cx="6703060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0293" y="2650616"/>
            <a:ext cx="11551412" cy="14154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4923" y="1819275"/>
            <a:ext cx="10212705" cy="4364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kellygithens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35723" y="2485644"/>
            <a:ext cx="5256530" cy="2049145"/>
            <a:chOff x="6935723" y="2485644"/>
            <a:chExt cx="5256530" cy="20491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83553" y="2841267"/>
              <a:ext cx="3527797" cy="49243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44867" y="2485644"/>
              <a:ext cx="4456937" cy="134188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35723" y="3134868"/>
              <a:ext cx="5256274" cy="139979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44867" y="3144012"/>
              <a:ext cx="5247131" cy="1341882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7023734" marR="5080">
              <a:lnSpc>
                <a:spcPts val="5180"/>
              </a:lnSpc>
              <a:spcBef>
                <a:spcPts val="755"/>
              </a:spcBef>
            </a:pPr>
            <a:r>
              <a:rPr spc="-35" dirty="0"/>
              <a:t>Private</a:t>
            </a:r>
            <a:r>
              <a:rPr dirty="0"/>
              <a:t> Lender </a:t>
            </a:r>
            <a:r>
              <a:rPr spc="5" dirty="0"/>
              <a:t> </a:t>
            </a:r>
            <a:r>
              <a:rPr spc="-35" dirty="0"/>
              <a:t>Program</a:t>
            </a:r>
            <a:r>
              <a:rPr spc="-110" dirty="0"/>
              <a:t> </a:t>
            </a:r>
            <a:r>
              <a:rPr spc="-5" dirty="0"/>
              <a:t>Overview</a:t>
            </a:r>
          </a:p>
        </p:txBody>
      </p:sp>
      <p:pic>
        <p:nvPicPr>
          <p:cNvPr id="8" name="object 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85017" y="3814953"/>
            <a:ext cx="3002279" cy="2509647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609" y="250317"/>
            <a:ext cx="2997707" cy="289369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568" y="3834764"/>
            <a:ext cx="3131157" cy="2489836"/>
          </a:xfrm>
          <a:prstGeom prst="rect">
            <a:avLst/>
          </a:prstGeom>
        </p:spPr>
      </p:pic>
      <p:pic>
        <p:nvPicPr>
          <p:cNvPr id="12" name="object 11">
            <a:extLst>
              <a:ext uri="{FF2B5EF4-FFF2-40B4-BE49-F238E27FC236}">
                <a16:creationId xmlns:a16="http://schemas.microsoft.com/office/drawing/2014/main" id="{05B7B6C4-33C0-55C1-7B17-2C18D3066587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85017" y="250317"/>
            <a:ext cx="2997707" cy="29824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540766"/>
            <a:ext cx="9727565" cy="475043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 marR="130810">
              <a:lnSpc>
                <a:spcPct val="70000"/>
              </a:lnSpc>
              <a:spcBef>
                <a:spcPts val="885"/>
              </a:spcBef>
              <a:tabLst>
                <a:tab pos="1542415" algn="l"/>
              </a:tabLst>
            </a:pPr>
            <a:r>
              <a:rPr sz="2200" spc="-5" dirty="0">
                <a:latin typeface="Calibri"/>
                <a:cs typeface="Calibri"/>
              </a:rPr>
              <a:t>Whether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it’s	</a:t>
            </a:r>
            <a:r>
              <a:rPr sz="2200" spc="-10" dirty="0">
                <a:latin typeface="Calibri"/>
                <a:cs typeface="Calibri"/>
              </a:rPr>
              <a:t>buying </a:t>
            </a:r>
            <a:r>
              <a:rPr sz="2200" spc="-5" dirty="0">
                <a:latin typeface="Calibri"/>
                <a:cs typeface="Calibri"/>
              </a:rPr>
              <a:t>or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selling,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we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always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close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with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 </a:t>
            </a:r>
            <a:r>
              <a:rPr sz="2200" spc="-10" dirty="0">
                <a:latin typeface="Calibri"/>
                <a:cs typeface="Calibri"/>
              </a:rPr>
              <a:t>accredited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company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provide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following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documentation:</a:t>
            </a:r>
            <a:endParaRPr sz="2200" dirty="0">
              <a:latin typeface="Calibri"/>
              <a:cs typeface="Calibri"/>
            </a:endParaRPr>
          </a:p>
          <a:p>
            <a:pPr marL="469900" marR="165735" indent="-457834">
              <a:lnSpc>
                <a:spcPct val="70000"/>
              </a:lnSpc>
              <a:spcBef>
                <a:spcPts val="100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200" b="1" spc="-10" dirty="0">
                <a:latin typeface="Calibri"/>
                <a:cs typeface="Calibri"/>
              </a:rPr>
              <a:t>Promissory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note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which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states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exact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terms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our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agreement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insures </a:t>
            </a:r>
            <a:r>
              <a:rPr sz="2200" spc="-15" dirty="0">
                <a:latin typeface="Calibri"/>
                <a:cs typeface="Calibri"/>
              </a:rPr>
              <a:t>you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receive</a:t>
            </a:r>
            <a:r>
              <a:rPr sz="2200" spc="-5" dirty="0">
                <a:latin typeface="Calibri"/>
                <a:cs typeface="Calibri"/>
              </a:rPr>
              <a:t> the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return agreed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upon.</a:t>
            </a:r>
            <a:endParaRPr sz="2200" dirty="0">
              <a:latin typeface="Calibri"/>
              <a:cs typeface="Calibri"/>
            </a:endParaRPr>
          </a:p>
          <a:p>
            <a:pPr marL="469900" marR="5080" indent="-457834">
              <a:lnSpc>
                <a:spcPct val="70000"/>
              </a:lnSpc>
              <a:spcBef>
                <a:spcPts val="994"/>
              </a:spcBef>
              <a:buAutoNum type="arabicPeriod"/>
              <a:tabLst>
                <a:tab pos="469900" algn="l"/>
                <a:tab pos="470534" algn="l"/>
                <a:tab pos="8576945" algn="l"/>
              </a:tabLst>
            </a:pPr>
            <a:r>
              <a:rPr sz="2200" b="1" spc="-5" dirty="0">
                <a:latin typeface="Calibri"/>
                <a:cs typeface="Calibri"/>
              </a:rPr>
              <a:t>Security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Deed/Trust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Deed</a:t>
            </a:r>
            <a:r>
              <a:rPr sz="2200" b="1" spc="3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(Mortgage)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which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put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property</a:t>
            </a:r>
            <a:r>
              <a:rPr sz="2200" dirty="0">
                <a:latin typeface="Calibri"/>
                <a:cs typeface="Calibri"/>
              </a:rPr>
              <a:t> as </a:t>
            </a:r>
            <a:r>
              <a:rPr sz="2200" spc="-15" dirty="0">
                <a:latin typeface="Calibri"/>
                <a:cs typeface="Calibri"/>
              </a:rPr>
              <a:t>collateral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your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loan.</a:t>
            </a:r>
            <a:r>
              <a:rPr sz="2200" spc="509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That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means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we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cannot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sell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property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transfer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without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paying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you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off.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However,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we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may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encumber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if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need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arises.	An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example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would</a:t>
            </a:r>
            <a:r>
              <a:rPr sz="2200" spc="-5" dirty="0">
                <a:latin typeface="Calibri"/>
                <a:cs typeface="Calibri"/>
              </a:rPr>
              <a:t> be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permit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vendor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put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lien on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ensure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payment 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</a:t>
            </a:r>
            <a:r>
              <a:rPr sz="2200" dirty="0">
                <a:latin typeface="Calibri"/>
                <a:cs typeface="Calibri"/>
              </a:rPr>
              <a:t> services.</a:t>
            </a:r>
          </a:p>
          <a:p>
            <a:pPr marL="469900" marR="868680" indent="-457834">
              <a:lnSpc>
                <a:spcPct val="70000"/>
              </a:lnSpc>
              <a:spcBef>
                <a:spcPts val="1005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200" b="1" spc="-10" dirty="0">
                <a:latin typeface="Calibri"/>
                <a:cs typeface="Calibri"/>
              </a:rPr>
              <a:t>Lender’s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Title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Insurance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protect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you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against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any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current</a:t>
            </a:r>
            <a:r>
              <a:rPr sz="2200" spc="-5" dirty="0">
                <a:latin typeface="Calibri"/>
                <a:cs typeface="Calibri"/>
              </a:rPr>
              <a:t> or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future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problems.</a:t>
            </a:r>
            <a:endParaRPr sz="2200" dirty="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209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200" b="1" spc="-15" dirty="0">
                <a:latin typeface="Calibri"/>
                <a:cs typeface="Calibri"/>
              </a:rPr>
              <a:t>Fire/Hazard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Insurance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 </a:t>
            </a:r>
            <a:r>
              <a:rPr sz="2200" spc="-15" dirty="0">
                <a:latin typeface="Calibri"/>
                <a:cs typeface="Calibri"/>
              </a:rPr>
              <a:t>protect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your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investment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case</a:t>
            </a:r>
            <a:r>
              <a:rPr sz="2200" dirty="0">
                <a:latin typeface="Calibri"/>
                <a:cs typeface="Calibri"/>
              </a:rPr>
              <a:t> of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catastrophe.</a:t>
            </a:r>
            <a:endParaRPr sz="2200" dirty="0">
              <a:latin typeface="Calibri"/>
              <a:cs typeface="Calibri"/>
            </a:endParaRPr>
          </a:p>
          <a:p>
            <a:pPr marL="12700" marR="72390">
              <a:lnSpc>
                <a:spcPct val="70000"/>
              </a:lnSpc>
              <a:spcBef>
                <a:spcPts val="994"/>
              </a:spcBef>
              <a:tabLst>
                <a:tab pos="3574415" algn="l"/>
                <a:tab pos="5674995" algn="l"/>
              </a:tabLst>
            </a:pP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company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take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care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all of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documents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insure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mortgage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recorded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against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property.	</a:t>
            </a:r>
            <a:r>
              <a:rPr sz="2200" spc="-60" dirty="0">
                <a:latin typeface="Calibri"/>
                <a:cs typeface="Calibri"/>
              </a:rPr>
              <a:t>You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receive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original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signed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note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copies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mortgage,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insurance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policy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hazard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insurance.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Trust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Deed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recorded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acts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mortgage/lien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against</a:t>
            </a:r>
            <a:r>
              <a:rPr sz="2200" spc="-5" dirty="0">
                <a:latin typeface="Calibri"/>
                <a:cs typeface="Calibri"/>
              </a:rPr>
              <a:t> the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property.	</a:t>
            </a:r>
            <a:r>
              <a:rPr sz="2200" spc="-5" dirty="0">
                <a:latin typeface="Calibri"/>
                <a:cs typeface="Calibri"/>
              </a:rPr>
              <a:t>If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you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have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any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questions,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don’t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hesitate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call</a:t>
            </a:r>
            <a:r>
              <a:rPr sz="2200" spc="-5" dirty="0">
                <a:latin typeface="Calibri"/>
                <a:cs typeface="Calibri"/>
              </a:rPr>
              <a:t> our </a:t>
            </a:r>
            <a:r>
              <a:rPr sz="2200" spc="-15" dirty="0">
                <a:latin typeface="Calibri"/>
                <a:cs typeface="Calibri"/>
              </a:rPr>
              <a:t>escrow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officer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or </a:t>
            </a:r>
            <a:r>
              <a:rPr sz="2200" spc="-10" dirty="0">
                <a:latin typeface="Calibri"/>
                <a:cs typeface="Calibri"/>
              </a:rPr>
              <a:t>your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attorney.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4339" y="1021156"/>
            <a:ext cx="43211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Will</a:t>
            </a:r>
            <a:r>
              <a:rPr sz="4400" spc="-15" dirty="0"/>
              <a:t>i</a:t>
            </a:r>
            <a:r>
              <a:rPr sz="4400" dirty="0"/>
              <a:t>am </a:t>
            </a:r>
            <a:r>
              <a:rPr sz="4400" spc="-600" dirty="0"/>
              <a:t>P</a:t>
            </a:r>
            <a:r>
              <a:rPr sz="4400" dirty="0"/>
              <a:t>. </a:t>
            </a:r>
            <a:r>
              <a:rPr sz="4400" spc="-105" dirty="0"/>
              <a:t>R</a:t>
            </a:r>
            <a:r>
              <a:rPr sz="4400" spc="-5" dirty="0"/>
              <a:t>ossman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2362199" y="1953260"/>
            <a:ext cx="3448813" cy="4494307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270"/>
              </a:spcBef>
            </a:pPr>
            <a:r>
              <a:rPr sz="1400" dirty="0">
                <a:latin typeface="Calibri"/>
                <a:cs typeface="Calibri"/>
              </a:rPr>
              <a:t>Born in </a:t>
            </a:r>
            <a:r>
              <a:rPr sz="1400" spc="-5" dirty="0">
                <a:latin typeface="Calibri"/>
                <a:cs typeface="Calibri"/>
              </a:rPr>
              <a:t>the tough streets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10" dirty="0">
                <a:latin typeface="Calibri"/>
                <a:cs typeface="Calibri"/>
              </a:rPr>
              <a:t>Chicago, </a:t>
            </a:r>
            <a:r>
              <a:rPr sz="1400" dirty="0">
                <a:latin typeface="Calibri"/>
                <a:cs typeface="Calibri"/>
              </a:rPr>
              <a:t>Bill learned </a:t>
            </a:r>
            <a:r>
              <a:rPr sz="1400" spc="-5" dirty="0">
                <a:latin typeface="Calibri"/>
                <a:cs typeface="Calibri"/>
              </a:rPr>
              <a:t>the various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facets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the rehab trade </a:t>
            </a:r>
            <a:r>
              <a:rPr sz="1400" spc="-10" dirty="0">
                <a:latin typeface="Calibri"/>
                <a:cs typeface="Calibri"/>
              </a:rPr>
              <a:t>at </a:t>
            </a:r>
            <a:r>
              <a:rPr sz="1400" spc="5" dirty="0">
                <a:latin typeface="Calibri"/>
                <a:cs typeface="Calibri"/>
              </a:rPr>
              <a:t>an </a:t>
            </a:r>
            <a:r>
              <a:rPr sz="1400" dirty="0">
                <a:latin typeface="Calibri"/>
                <a:cs typeface="Calibri"/>
              </a:rPr>
              <a:t>early </a:t>
            </a:r>
            <a:r>
              <a:rPr sz="1400" spc="-5" dirty="0">
                <a:latin typeface="Calibri"/>
                <a:cs typeface="Calibri"/>
              </a:rPr>
              <a:t>age.</a:t>
            </a:r>
            <a:r>
              <a:rPr sz="1400" dirty="0">
                <a:latin typeface="Calibri"/>
                <a:cs typeface="Calibri"/>
              </a:rPr>
              <a:t> As a </a:t>
            </a:r>
            <a:r>
              <a:rPr sz="1400" spc="-5" dirty="0">
                <a:latin typeface="Calibri"/>
                <a:cs typeface="Calibri"/>
              </a:rPr>
              <a:t>young man, </a:t>
            </a:r>
            <a:r>
              <a:rPr sz="1400" dirty="0">
                <a:latin typeface="Calibri"/>
                <a:cs typeface="Calibri"/>
              </a:rPr>
              <a:t>Bill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spearheaded</a:t>
            </a:r>
            <a:r>
              <a:rPr sz="1400" dirty="0">
                <a:latin typeface="Calibri"/>
                <a:cs typeface="Calibri"/>
              </a:rPr>
              <a:t> the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migration</a:t>
            </a:r>
            <a:r>
              <a:rPr sz="1400" dirty="0">
                <a:latin typeface="Calibri"/>
                <a:cs typeface="Calibri"/>
              </a:rPr>
              <a:t> 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family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</a:t>
            </a:r>
            <a:r>
              <a:rPr sz="1400" spc="-5" dirty="0">
                <a:latin typeface="Calibri"/>
                <a:cs typeface="Calibri"/>
              </a:rPr>
              <a:t> the</a:t>
            </a:r>
            <a:r>
              <a:rPr sz="1400" spc="3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Pacific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Northwest </a:t>
            </a:r>
            <a:r>
              <a:rPr sz="1400" dirty="0">
                <a:latin typeface="Calibri"/>
                <a:cs typeface="Calibri"/>
              </a:rPr>
              <a:t>in the early </a:t>
            </a:r>
            <a:r>
              <a:rPr sz="1400" spc="-10" dirty="0">
                <a:latin typeface="Calibri"/>
                <a:cs typeface="Calibri"/>
              </a:rPr>
              <a:t>1980’s.His diverse </a:t>
            </a:r>
            <a:r>
              <a:rPr sz="1400" spc="-5" dirty="0">
                <a:latin typeface="Calibri"/>
                <a:cs typeface="Calibri"/>
              </a:rPr>
              <a:t>set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talents </a:t>
            </a:r>
            <a:r>
              <a:rPr sz="1400" dirty="0">
                <a:latin typeface="Calibri"/>
                <a:cs typeface="Calibri"/>
              </a:rPr>
              <a:t>led </a:t>
            </a:r>
            <a:r>
              <a:rPr sz="1400" spc="-5" dirty="0">
                <a:latin typeface="Calibri"/>
                <a:cs typeface="Calibri"/>
              </a:rPr>
              <a:t>him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</a:t>
            </a:r>
            <a:r>
              <a:rPr sz="1400" spc="-5" dirty="0">
                <a:latin typeface="Calibri"/>
                <a:cs typeface="Calibri"/>
              </a:rPr>
              <a:t> procuring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Screen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Actors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Guild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(SAG)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Card</a:t>
            </a:r>
            <a:r>
              <a:rPr sz="1400" spc="-5" dirty="0">
                <a:latin typeface="Calibri"/>
                <a:cs typeface="Calibri"/>
              </a:rPr>
              <a:t> as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well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10" dirty="0">
                <a:latin typeface="Calibri"/>
                <a:cs typeface="Calibri"/>
              </a:rPr>
              <a:t>as 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building </a:t>
            </a:r>
            <a:r>
              <a:rPr sz="1400" dirty="0">
                <a:latin typeface="Calibri"/>
                <a:cs typeface="Calibri"/>
              </a:rPr>
              <a:t>and </a:t>
            </a:r>
            <a:r>
              <a:rPr sz="1400" spc="-5" dirty="0">
                <a:latin typeface="Calibri"/>
                <a:cs typeface="Calibri"/>
              </a:rPr>
              <a:t>selling </a:t>
            </a:r>
            <a:r>
              <a:rPr sz="1400" dirty="0">
                <a:latin typeface="Calibri"/>
                <a:cs typeface="Calibri"/>
              </a:rPr>
              <a:t>two </a:t>
            </a:r>
            <a:r>
              <a:rPr sz="1400" spc="-10" dirty="0">
                <a:latin typeface="Calibri"/>
                <a:cs typeface="Calibri"/>
              </a:rPr>
              <a:t>separate </a:t>
            </a:r>
            <a:r>
              <a:rPr sz="1400" spc="-5" dirty="0">
                <a:latin typeface="Calibri"/>
                <a:cs typeface="Calibri"/>
              </a:rPr>
              <a:t>business.</a:t>
            </a:r>
            <a:r>
              <a:rPr sz="1400" spc="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In the </a:t>
            </a:r>
            <a:r>
              <a:rPr sz="1400" dirty="0">
                <a:latin typeface="Calibri"/>
                <a:cs typeface="Calibri"/>
              </a:rPr>
              <a:t>early </a:t>
            </a:r>
            <a:r>
              <a:rPr sz="1400" spc="-25" dirty="0">
                <a:latin typeface="Calibri"/>
                <a:cs typeface="Calibri"/>
              </a:rPr>
              <a:t>1990’s 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he </a:t>
            </a:r>
            <a:r>
              <a:rPr sz="1400" dirty="0">
                <a:latin typeface="Calibri"/>
                <a:cs typeface="Calibri"/>
              </a:rPr>
              <a:t>turned </a:t>
            </a:r>
            <a:r>
              <a:rPr sz="1400" spc="-5" dirty="0">
                <a:latin typeface="Calibri"/>
                <a:cs typeface="Calibri"/>
              </a:rPr>
              <a:t>his talents </a:t>
            </a:r>
            <a:r>
              <a:rPr sz="1400" spc="-10" dirty="0">
                <a:latin typeface="Calibri"/>
                <a:cs typeface="Calibri"/>
              </a:rPr>
              <a:t>into </a:t>
            </a:r>
            <a:r>
              <a:rPr sz="1400" dirty="0">
                <a:latin typeface="Calibri"/>
                <a:cs typeface="Calibri"/>
              </a:rPr>
              <a:t>the </a:t>
            </a:r>
            <a:r>
              <a:rPr sz="1400" spc="-5" dirty="0">
                <a:latin typeface="Calibri"/>
                <a:cs typeface="Calibri"/>
              </a:rPr>
              <a:t>rehab </a:t>
            </a:r>
            <a:r>
              <a:rPr sz="1400" dirty="0">
                <a:latin typeface="Calibri"/>
                <a:cs typeface="Calibri"/>
              </a:rPr>
              <a:t>field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spc="-10" dirty="0">
                <a:latin typeface="Calibri"/>
                <a:cs typeface="Calibri"/>
              </a:rPr>
              <a:t>to </a:t>
            </a:r>
            <a:r>
              <a:rPr sz="1400" spc="-5" dirty="0">
                <a:latin typeface="Calibri"/>
                <a:cs typeface="Calibri"/>
              </a:rPr>
              <a:t>this </a:t>
            </a:r>
            <a:r>
              <a:rPr sz="1400" spc="-10" dirty="0">
                <a:latin typeface="Calibri"/>
                <a:cs typeface="Calibri"/>
              </a:rPr>
              <a:t>date </a:t>
            </a:r>
            <a:r>
              <a:rPr sz="1400" spc="-5" dirty="0">
                <a:latin typeface="Calibri"/>
                <a:cs typeface="Calibri"/>
              </a:rPr>
              <a:t>has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completed </a:t>
            </a:r>
            <a:r>
              <a:rPr sz="1400" spc="-5" dirty="0">
                <a:latin typeface="Calibri"/>
                <a:cs typeface="Calibri"/>
              </a:rPr>
              <a:t>well over 50 </a:t>
            </a:r>
            <a:r>
              <a:rPr sz="1400" spc="-10" dirty="0">
                <a:latin typeface="Calibri"/>
                <a:cs typeface="Calibri"/>
              </a:rPr>
              <a:t>separate </a:t>
            </a:r>
            <a:r>
              <a:rPr sz="1400" spc="-5" dirty="0">
                <a:latin typeface="Calibri"/>
                <a:cs typeface="Calibri"/>
              </a:rPr>
              <a:t>profitable projects.</a:t>
            </a:r>
            <a:r>
              <a:rPr sz="1400" spc="6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Among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10" dirty="0">
                <a:latin typeface="Calibri"/>
                <a:cs typeface="Calibri"/>
              </a:rPr>
              <a:t>many </a:t>
            </a:r>
            <a:r>
              <a:rPr sz="1400" spc="-5" dirty="0">
                <a:latin typeface="Calibri"/>
                <a:cs typeface="Calibri"/>
              </a:rPr>
              <a:t>talents </a:t>
            </a:r>
            <a:r>
              <a:rPr sz="1400" dirty="0">
                <a:latin typeface="Calibri"/>
                <a:cs typeface="Calibri"/>
              </a:rPr>
              <a:t>in his </a:t>
            </a:r>
            <a:r>
              <a:rPr sz="1400" spc="-5" dirty="0">
                <a:latin typeface="Calibri"/>
                <a:cs typeface="Calibri"/>
              </a:rPr>
              <a:t>skill </a:t>
            </a:r>
            <a:r>
              <a:rPr sz="1400" dirty="0">
                <a:latin typeface="Calibri"/>
                <a:cs typeface="Calibri"/>
              </a:rPr>
              <a:t>set, he </a:t>
            </a:r>
            <a:r>
              <a:rPr sz="1400" spc="-5" dirty="0">
                <a:latin typeface="Calibri"/>
                <a:cs typeface="Calibri"/>
              </a:rPr>
              <a:t>has become proficient </a:t>
            </a:r>
            <a:r>
              <a:rPr sz="1400" spc="5" dirty="0">
                <a:latin typeface="Calibri"/>
                <a:cs typeface="Calibri"/>
              </a:rPr>
              <a:t>in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 art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dealing,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coordinating</a:t>
            </a:r>
            <a:r>
              <a:rPr sz="1400" dirty="0">
                <a:latin typeface="Calibri"/>
                <a:cs typeface="Calibri"/>
              </a:rPr>
              <a:t> and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scheduling</a:t>
            </a:r>
            <a:r>
              <a:rPr sz="1400" dirty="0">
                <a:latin typeface="Calibri"/>
                <a:cs typeface="Calibri"/>
              </a:rPr>
              <a:t> primary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subcontractors.</a:t>
            </a:r>
            <a:r>
              <a:rPr sz="1400" spc="-5" dirty="0">
                <a:latin typeface="Calibri"/>
                <a:cs typeface="Calibri"/>
              </a:rPr>
              <a:t> Unscathed by </a:t>
            </a:r>
            <a:r>
              <a:rPr sz="1400" dirty="0">
                <a:latin typeface="Calibri"/>
                <a:cs typeface="Calibri"/>
              </a:rPr>
              <a:t>the </a:t>
            </a:r>
            <a:r>
              <a:rPr sz="1400" spc="-5" dirty="0">
                <a:latin typeface="Calibri"/>
                <a:cs typeface="Calibri"/>
              </a:rPr>
              <a:t>Mortgage </a:t>
            </a:r>
            <a:r>
              <a:rPr sz="1400" dirty="0">
                <a:latin typeface="Calibri"/>
                <a:cs typeface="Calibri"/>
              </a:rPr>
              <a:t>Meltdown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dirty="0">
                <a:latin typeface="Calibri"/>
                <a:cs typeface="Calibri"/>
              </a:rPr>
              <a:t>in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concert </a:t>
            </a:r>
            <a:r>
              <a:rPr sz="1400" dirty="0">
                <a:latin typeface="Calibri"/>
                <a:cs typeface="Calibri"/>
              </a:rPr>
              <a:t>with </a:t>
            </a:r>
            <a:r>
              <a:rPr sz="1400" spc="-5" dirty="0">
                <a:latin typeface="Calibri"/>
                <a:cs typeface="Calibri"/>
              </a:rPr>
              <a:t>his </a:t>
            </a:r>
            <a:r>
              <a:rPr sz="1400" dirty="0">
                <a:latin typeface="Calibri"/>
                <a:cs typeface="Calibri"/>
              </a:rPr>
              <a:t>own </a:t>
            </a:r>
            <a:r>
              <a:rPr sz="1400" spc="-5" dirty="0">
                <a:latin typeface="Calibri"/>
                <a:cs typeface="Calibri"/>
              </a:rPr>
              <a:t>projects, he </a:t>
            </a:r>
            <a:r>
              <a:rPr sz="1400" dirty="0">
                <a:latin typeface="Calibri"/>
                <a:cs typeface="Calibri"/>
              </a:rPr>
              <a:t>has </a:t>
            </a:r>
            <a:r>
              <a:rPr sz="1400" spc="-15" dirty="0">
                <a:latin typeface="Calibri"/>
                <a:cs typeface="Calibri"/>
              </a:rPr>
              <a:t>worked </a:t>
            </a:r>
            <a:r>
              <a:rPr sz="1400" spc="-5" dirty="0">
                <a:latin typeface="Calibri"/>
                <a:cs typeface="Calibri"/>
              </a:rPr>
              <a:t>extensively </a:t>
            </a:r>
            <a:r>
              <a:rPr sz="1400" dirty="0">
                <a:latin typeface="Calibri"/>
                <a:cs typeface="Calibri"/>
              </a:rPr>
              <a:t>with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developers and builders and become </a:t>
            </a:r>
            <a:r>
              <a:rPr sz="1400" spc="-10" dirty="0">
                <a:latin typeface="Calibri"/>
                <a:cs typeface="Calibri"/>
              </a:rPr>
              <a:t>proficient </a:t>
            </a:r>
            <a:r>
              <a:rPr sz="1400" spc="-5" dirty="0">
                <a:latin typeface="Calibri"/>
                <a:cs typeface="Calibri"/>
              </a:rPr>
              <a:t>at locating and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analyzing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potential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development,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underutilized</a:t>
            </a:r>
            <a:r>
              <a:rPr sz="1400" dirty="0">
                <a:latin typeface="Calibri"/>
                <a:cs typeface="Calibri"/>
              </a:rPr>
              <a:t> or</a:t>
            </a:r>
            <a:r>
              <a:rPr sz="1400" spc="3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value-add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 </a:t>
            </a:r>
            <a:r>
              <a:rPr sz="1400" spc="-10" dirty="0">
                <a:latin typeface="Calibri"/>
                <a:cs typeface="Calibri"/>
              </a:rPr>
              <a:t>estate </a:t>
            </a:r>
            <a:r>
              <a:rPr sz="1400" spc="-5" dirty="0">
                <a:latin typeface="Calibri"/>
                <a:cs typeface="Calibri"/>
              </a:rPr>
              <a:t>projects.</a:t>
            </a:r>
            <a:r>
              <a:rPr sz="1400" spc="6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Applying </a:t>
            </a:r>
            <a:r>
              <a:rPr sz="1400" spc="-5" dirty="0">
                <a:latin typeface="Calibri"/>
                <a:cs typeface="Calibri"/>
              </a:rPr>
              <a:t>his </a:t>
            </a:r>
            <a:r>
              <a:rPr sz="1400" spc="-10" dirty="0">
                <a:latin typeface="Calibri"/>
                <a:cs typeface="Calibri"/>
              </a:rPr>
              <a:t>tradecraft,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Bill </a:t>
            </a:r>
            <a:r>
              <a:rPr sz="1400" spc="-5" dirty="0">
                <a:latin typeface="Calibri"/>
                <a:cs typeface="Calibri"/>
              </a:rPr>
              <a:t>has several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new </a:t>
            </a:r>
            <a:r>
              <a:rPr sz="1400" spc="-5" dirty="0">
                <a:latin typeface="Calibri"/>
                <a:cs typeface="Calibri"/>
              </a:rPr>
              <a:t>construction projects completed </a:t>
            </a:r>
            <a:r>
              <a:rPr sz="1400" dirty="0">
                <a:latin typeface="Calibri"/>
                <a:cs typeface="Calibri"/>
              </a:rPr>
              <a:t>and is </a:t>
            </a:r>
            <a:r>
              <a:rPr sz="1400" spc="-5" dirty="0">
                <a:latin typeface="Calibri"/>
                <a:cs typeface="Calibri"/>
              </a:rPr>
              <a:t>poised </a:t>
            </a:r>
            <a:r>
              <a:rPr sz="1400" spc="-10" dirty="0">
                <a:latin typeface="Calibri"/>
                <a:cs typeface="Calibri"/>
              </a:rPr>
              <a:t>to </a:t>
            </a:r>
            <a:r>
              <a:rPr sz="1400" spc="-5" dirty="0">
                <a:latin typeface="Calibri"/>
                <a:cs typeface="Calibri"/>
              </a:rPr>
              <a:t>continue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 success.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22922" y="1021156"/>
            <a:ext cx="35153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>
                <a:latin typeface="Calibri Light"/>
                <a:cs typeface="Calibri Light"/>
              </a:rPr>
              <a:t>Kelly</a:t>
            </a:r>
            <a:r>
              <a:rPr sz="4400" spc="-40" dirty="0">
                <a:latin typeface="Calibri Light"/>
                <a:cs typeface="Calibri Light"/>
              </a:rPr>
              <a:t> </a:t>
            </a:r>
            <a:r>
              <a:rPr sz="4400" spc="-50" dirty="0">
                <a:latin typeface="Calibri Light"/>
                <a:cs typeface="Calibri Light"/>
              </a:rPr>
              <a:t>D.</a:t>
            </a:r>
            <a:r>
              <a:rPr sz="4400" spc="-35" dirty="0">
                <a:latin typeface="Calibri Light"/>
                <a:cs typeface="Calibri Light"/>
              </a:rPr>
              <a:t> </a:t>
            </a:r>
            <a:r>
              <a:rPr sz="4400" spc="-5" dirty="0">
                <a:latin typeface="Calibri Light"/>
                <a:cs typeface="Calibri Light"/>
              </a:rPr>
              <a:t>Githens</a:t>
            </a:r>
            <a:endParaRPr sz="4400" dirty="0">
              <a:latin typeface="Calibri Light"/>
              <a:cs typeface="Calibri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60436" y="1949004"/>
            <a:ext cx="3448812" cy="4106509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270"/>
              </a:spcBef>
            </a:pPr>
            <a:r>
              <a:rPr sz="1400" dirty="0">
                <a:latin typeface="Calibri"/>
                <a:cs typeface="Calibri"/>
              </a:rPr>
              <a:t>Raised in </a:t>
            </a:r>
            <a:r>
              <a:rPr sz="1400" spc="-5" dirty="0">
                <a:latin typeface="Calibri"/>
                <a:cs typeface="Calibri"/>
              </a:rPr>
              <a:t>Portland, </a:t>
            </a:r>
            <a:r>
              <a:rPr sz="1400" spc="-10" dirty="0">
                <a:latin typeface="Calibri"/>
                <a:cs typeface="Calibri"/>
              </a:rPr>
              <a:t>Oregon, </a:t>
            </a:r>
            <a:r>
              <a:rPr sz="1400" dirty="0">
                <a:latin typeface="Calibri"/>
                <a:cs typeface="Calibri"/>
              </a:rPr>
              <a:t>he </a:t>
            </a:r>
            <a:r>
              <a:rPr sz="1400" spc="-5" dirty="0">
                <a:latin typeface="Calibri"/>
                <a:cs typeface="Calibri"/>
              </a:rPr>
              <a:t>graduated </a:t>
            </a:r>
            <a:r>
              <a:rPr sz="1400" spc="-10" dirty="0">
                <a:latin typeface="Calibri"/>
                <a:cs typeface="Calibri"/>
              </a:rPr>
              <a:t>from Oregon </a:t>
            </a:r>
            <a:r>
              <a:rPr sz="1400" spc="-15" dirty="0">
                <a:latin typeface="Calibri"/>
                <a:cs typeface="Calibri"/>
              </a:rPr>
              <a:t>State 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University </a:t>
            </a:r>
            <a:r>
              <a:rPr sz="1400" spc="5" dirty="0">
                <a:latin typeface="Calibri"/>
                <a:cs typeface="Calibri"/>
              </a:rPr>
              <a:t>in </a:t>
            </a:r>
            <a:r>
              <a:rPr sz="1400" dirty="0">
                <a:latin typeface="Calibri"/>
                <a:cs typeface="Calibri"/>
              </a:rPr>
              <a:t>1976 and </a:t>
            </a:r>
            <a:r>
              <a:rPr sz="1400" spc="-5" dirty="0">
                <a:latin typeface="Calibri"/>
                <a:cs typeface="Calibri"/>
              </a:rPr>
              <a:t>enlisted </a:t>
            </a:r>
            <a:r>
              <a:rPr sz="1400" spc="5" dirty="0">
                <a:latin typeface="Calibri"/>
                <a:cs typeface="Calibri"/>
              </a:rPr>
              <a:t>in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25" dirty="0">
                <a:latin typeface="Calibri"/>
                <a:cs typeface="Calibri"/>
              </a:rPr>
              <a:t>Army, </a:t>
            </a:r>
            <a:r>
              <a:rPr sz="1400" spc="-5" dirty="0">
                <a:latin typeface="Calibri"/>
                <a:cs typeface="Calibri"/>
              </a:rPr>
              <a:t>where he served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over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nine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years,</a:t>
            </a:r>
            <a:r>
              <a:rPr sz="1400" spc="-5" dirty="0">
                <a:latin typeface="Calibri"/>
                <a:cs typeface="Calibri"/>
              </a:rPr>
              <a:t> resigning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as</a:t>
            </a:r>
            <a:r>
              <a:rPr sz="1400" dirty="0">
                <a:latin typeface="Calibri"/>
                <a:cs typeface="Calibri"/>
              </a:rPr>
              <a:t> 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Captain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3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1985.</a:t>
            </a:r>
            <a:r>
              <a:rPr sz="1400" spc="3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</a:t>
            </a:r>
            <a:r>
              <a:rPr sz="1400" spc="3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then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worked </a:t>
            </a:r>
            <a:r>
              <a:rPr sz="1400" spc="-5" dirty="0">
                <a:latin typeface="Calibri"/>
                <a:cs typeface="Calibri"/>
              </a:rPr>
              <a:t>as an </a:t>
            </a:r>
            <a:r>
              <a:rPr sz="1400" spc="-10" dirty="0">
                <a:latin typeface="Calibri"/>
                <a:cs typeface="Calibri"/>
              </a:rPr>
              <a:t>expat </a:t>
            </a:r>
            <a:r>
              <a:rPr sz="1400" dirty="0">
                <a:latin typeface="Calibri"/>
                <a:cs typeface="Calibri"/>
              </a:rPr>
              <a:t>in </a:t>
            </a:r>
            <a:r>
              <a:rPr sz="1400" spc="-5" dirty="0">
                <a:latin typeface="Calibri"/>
                <a:cs typeface="Calibri"/>
              </a:rPr>
              <a:t>Saudi Arabia, where he </a:t>
            </a:r>
            <a:r>
              <a:rPr sz="1400" spc="-10" dirty="0">
                <a:latin typeface="Calibri"/>
                <a:cs typeface="Calibri"/>
              </a:rPr>
              <a:t>first began </a:t>
            </a:r>
            <a:r>
              <a:rPr sz="1400" dirty="0">
                <a:latin typeface="Calibri"/>
                <a:cs typeface="Calibri"/>
              </a:rPr>
              <a:t>his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career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estate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1987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when,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between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contracts,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5" dirty="0">
                <a:latin typeface="Calibri"/>
                <a:cs typeface="Calibri"/>
              </a:rPr>
              <a:t>he 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earned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Estate</a:t>
            </a:r>
            <a:r>
              <a:rPr sz="1400" spc="-5" dirty="0">
                <a:latin typeface="Calibri"/>
                <a:cs typeface="Calibri"/>
              </a:rPr>
              <a:t> Sales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License</a:t>
            </a:r>
            <a:r>
              <a:rPr sz="1400" dirty="0">
                <a:latin typeface="Calibri"/>
                <a:cs typeface="Calibri"/>
              </a:rPr>
              <a:t> and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bought</a:t>
            </a:r>
            <a:r>
              <a:rPr sz="1400" dirty="0">
                <a:latin typeface="Calibri"/>
                <a:cs typeface="Calibri"/>
              </a:rPr>
              <a:t> his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first 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investment </a:t>
            </a:r>
            <a:r>
              <a:rPr sz="1400" spc="-15" dirty="0">
                <a:latin typeface="Calibri"/>
                <a:cs typeface="Calibri"/>
              </a:rPr>
              <a:t>property.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Upon returning </a:t>
            </a:r>
            <a:r>
              <a:rPr sz="1400" spc="-10" dirty="0">
                <a:latin typeface="Calibri"/>
                <a:cs typeface="Calibri"/>
              </a:rPr>
              <a:t>to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United </a:t>
            </a:r>
            <a:r>
              <a:rPr sz="1400" spc="-10" dirty="0">
                <a:latin typeface="Calibri"/>
                <a:cs typeface="Calibri"/>
              </a:rPr>
              <a:t>States, </a:t>
            </a:r>
            <a:r>
              <a:rPr sz="1400" spc="5" dirty="0">
                <a:latin typeface="Calibri"/>
                <a:cs typeface="Calibri"/>
              </a:rPr>
              <a:t>he 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finished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Masters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Degree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5" dirty="0">
                <a:latin typeface="Calibri"/>
                <a:cs typeface="Calibri"/>
              </a:rPr>
              <a:t>in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Business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acquired</a:t>
            </a:r>
            <a:r>
              <a:rPr sz="1400" dirty="0">
                <a:latin typeface="Calibri"/>
                <a:cs typeface="Calibri"/>
              </a:rPr>
              <a:t> his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Appraisal</a:t>
            </a:r>
            <a:r>
              <a:rPr sz="1400" dirty="0">
                <a:latin typeface="Calibri"/>
                <a:cs typeface="Calibri"/>
              </a:rPr>
              <a:t> Certification.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While</a:t>
            </a:r>
            <a:r>
              <a:rPr sz="1400" dirty="0">
                <a:latin typeface="Calibri"/>
                <a:cs typeface="Calibri"/>
              </a:rPr>
              <a:t> learning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how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perform 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comprehensive </a:t>
            </a:r>
            <a:r>
              <a:rPr sz="1400" dirty="0">
                <a:latin typeface="Calibri"/>
                <a:cs typeface="Calibri"/>
              </a:rPr>
              <a:t>due </a:t>
            </a:r>
            <a:r>
              <a:rPr sz="1400" spc="-5" dirty="0">
                <a:latin typeface="Calibri"/>
                <a:cs typeface="Calibri"/>
              </a:rPr>
              <a:t>diligence </a:t>
            </a:r>
            <a:r>
              <a:rPr sz="1400" dirty="0">
                <a:latin typeface="Calibri"/>
                <a:cs typeface="Calibri"/>
              </a:rPr>
              <a:t>and </a:t>
            </a:r>
            <a:r>
              <a:rPr sz="1400" spc="-5" dirty="0">
                <a:latin typeface="Calibri"/>
                <a:cs typeface="Calibri"/>
              </a:rPr>
              <a:t>appraise various </a:t>
            </a:r>
            <a:r>
              <a:rPr sz="1400" dirty="0">
                <a:latin typeface="Calibri"/>
                <a:cs typeface="Calibri"/>
              </a:rPr>
              <a:t>types of </a:t>
            </a:r>
            <a:r>
              <a:rPr sz="1400" spc="-5" dirty="0">
                <a:latin typeface="Calibri"/>
                <a:cs typeface="Calibri"/>
              </a:rPr>
              <a:t>real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estate, </a:t>
            </a:r>
            <a:r>
              <a:rPr sz="1400" spc="-5" dirty="0">
                <a:latin typeface="Calibri"/>
                <a:cs typeface="Calibri"/>
              </a:rPr>
              <a:t>he </a:t>
            </a:r>
            <a:r>
              <a:rPr sz="1400" dirty="0">
                <a:latin typeface="Calibri"/>
                <a:cs typeface="Calibri"/>
              </a:rPr>
              <a:t>also </a:t>
            </a:r>
            <a:r>
              <a:rPr sz="1400" spc="-5" dirty="0">
                <a:latin typeface="Calibri"/>
                <a:cs typeface="Calibri"/>
              </a:rPr>
              <a:t>rehabbed, built </a:t>
            </a:r>
            <a:r>
              <a:rPr sz="1400" dirty="0">
                <a:latin typeface="Calibri"/>
                <a:cs typeface="Calibri"/>
              </a:rPr>
              <a:t>and </a:t>
            </a:r>
            <a:r>
              <a:rPr sz="1400" spc="-5" dirty="0">
                <a:latin typeface="Calibri"/>
                <a:cs typeface="Calibri"/>
              </a:rPr>
              <a:t>developed, specializing </a:t>
            </a:r>
            <a:r>
              <a:rPr sz="1400" spc="10" dirty="0">
                <a:latin typeface="Calibri"/>
                <a:cs typeface="Calibri"/>
              </a:rPr>
              <a:t>in 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“Shoebox” Condominiums.</a:t>
            </a:r>
            <a:r>
              <a:rPr sz="1400" dirty="0">
                <a:latin typeface="Calibri"/>
                <a:cs typeface="Calibri"/>
              </a:rPr>
              <a:t> During the </a:t>
            </a:r>
            <a:r>
              <a:rPr sz="1400" spc="-10" dirty="0">
                <a:latin typeface="Calibri"/>
                <a:cs typeface="Calibri"/>
              </a:rPr>
              <a:t>course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his </a:t>
            </a:r>
            <a:r>
              <a:rPr sz="1400" spc="-10" dirty="0">
                <a:latin typeface="Calibri"/>
                <a:cs typeface="Calibri"/>
              </a:rPr>
              <a:t>endeavors, </a:t>
            </a:r>
            <a:r>
              <a:rPr sz="1400" spc="-5" dirty="0">
                <a:latin typeface="Calibri"/>
                <a:cs typeface="Calibri"/>
              </a:rPr>
              <a:t> he authored two eBooks </a:t>
            </a:r>
            <a:r>
              <a:rPr sz="1400" dirty="0">
                <a:latin typeface="Calibri"/>
                <a:cs typeface="Calibri"/>
              </a:rPr>
              <a:t>titled </a:t>
            </a:r>
            <a:r>
              <a:rPr sz="1400" spc="-5" dirty="0">
                <a:latin typeface="Calibri"/>
                <a:cs typeface="Calibri"/>
              </a:rPr>
              <a:t>“Looking at Real </a:t>
            </a:r>
            <a:r>
              <a:rPr sz="1400" spc="-10" dirty="0">
                <a:latin typeface="Calibri"/>
                <a:cs typeface="Calibri"/>
              </a:rPr>
              <a:t>Estate </a:t>
            </a:r>
            <a:r>
              <a:rPr sz="1400" spc="-5" dirty="0">
                <a:latin typeface="Calibri"/>
                <a:cs typeface="Calibri"/>
              </a:rPr>
              <a:t>Through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15" dirty="0">
                <a:latin typeface="Calibri"/>
                <a:cs typeface="Calibri"/>
              </a:rPr>
              <a:t>Eyes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an </a:t>
            </a:r>
            <a:r>
              <a:rPr sz="1400" dirty="0">
                <a:latin typeface="Calibri"/>
                <a:cs typeface="Calibri"/>
              </a:rPr>
              <a:t>Appraiser”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dirty="0">
                <a:latin typeface="Calibri"/>
                <a:cs typeface="Calibri"/>
              </a:rPr>
              <a:t>“How </a:t>
            </a:r>
            <a:r>
              <a:rPr sz="1400" spc="-10" dirty="0">
                <a:latin typeface="Calibri"/>
                <a:cs typeface="Calibri"/>
              </a:rPr>
              <a:t>to </a:t>
            </a:r>
            <a:r>
              <a:rPr sz="1400" spc="-20" dirty="0">
                <a:latin typeface="Calibri"/>
                <a:cs typeface="Calibri"/>
              </a:rPr>
              <a:t>Value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 </a:t>
            </a:r>
            <a:r>
              <a:rPr sz="1400" spc="-10" dirty="0">
                <a:latin typeface="Calibri"/>
                <a:cs typeface="Calibri"/>
              </a:rPr>
              <a:t>Estate </a:t>
            </a:r>
            <a:r>
              <a:rPr sz="1400" spc="10" dirty="0">
                <a:latin typeface="Calibri"/>
                <a:cs typeface="Calibri"/>
              </a:rPr>
              <a:t>in 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Distant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Markets”.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currently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raising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private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money</a:t>
            </a:r>
            <a:r>
              <a:rPr sz="1400" spc="-5" dirty="0">
                <a:latin typeface="Calibri"/>
                <a:cs typeface="Calibri"/>
              </a:rPr>
              <a:t> to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leverage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estate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deals.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3474" y="1949004"/>
            <a:ext cx="1679448" cy="210007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4825" y="1953260"/>
            <a:ext cx="1491175" cy="2009140"/>
          </a:xfrm>
          <a:prstGeom prst="rect">
            <a:avLst/>
          </a:prstGeom>
        </p:spPr>
      </p:pic>
      <p:sp>
        <p:nvSpPr>
          <p:cNvPr id="8" name="object 2">
            <a:extLst>
              <a:ext uri="{FF2B5EF4-FFF2-40B4-BE49-F238E27FC236}">
                <a16:creationId xmlns:a16="http://schemas.microsoft.com/office/drawing/2014/main" id="{75BB99C3-D03E-AB03-3A8C-4ABAF36B2E77}"/>
              </a:ext>
            </a:extLst>
          </p:cNvPr>
          <p:cNvSpPr txBox="1">
            <a:spLocks/>
          </p:cNvSpPr>
          <p:nvPr/>
        </p:nvSpPr>
        <p:spPr>
          <a:xfrm>
            <a:off x="794824" y="228824"/>
            <a:ext cx="299085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n-US" kern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en-US" kern="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Team: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243498"/>
            <a:ext cx="645287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0" dirty="0"/>
              <a:t>Recently </a:t>
            </a:r>
            <a:r>
              <a:rPr sz="2800" b="1" spc="-15" dirty="0"/>
              <a:t>Completed</a:t>
            </a:r>
            <a:r>
              <a:rPr sz="2800" b="1" spc="-20" dirty="0"/>
              <a:t> Projects</a:t>
            </a:r>
            <a:endParaRPr sz="2800" b="1" dirty="0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EAD8538-9D49-DB57-900E-7EA0709473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355753"/>
              </p:ext>
            </p:extLst>
          </p:nvPr>
        </p:nvGraphicFramePr>
        <p:xfrm>
          <a:off x="762000" y="701918"/>
          <a:ext cx="10515599" cy="5775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296135" imgH="5867634" progId="Excel.Sheet.12">
                  <p:embed/>
                </p:oleObj>
              </mc:Choice>
              <mc:Fallback>
                <p:oleObj name="Worksheet" r:id="rId2" imgW="8296135" imgH="58676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2000" y="701918"/>
                        <a:ext cx="10515599" cy="5775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Let’s</a:t>
            </a:r>
            <a:r>
              <a:rPr dirty="0"/>
              <a:t> </a:t>
            </a:r>
            <a:r>
              <a:rPr spc="-5" dirty="0"/>
              <a:t>discuss</a:t>
            </a:r>
            <a:r>
              <a:rPr spc="10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spc="-15" dirty="0"/>
              <a:t>available</a:t>
            </a:r>
            <a:r>
              <a:rPr spc="20" dirty="0"/>
              <a:t> </a:t>
            </a:r>
            <a:r>
              <a:rPr spc="-5" dirty="0"/>
              <a:t>opportunities!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73778" y="3381247"/>
            <a:ext cx="404558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60730" marR="5080" indent="-748665">
              <a:lnSpc>
                <a:spcPct val="100000"/>
              </a:lnSpc>
              <a:spcBef>
                <a:spcPts val="105"/>
              </a:spcBef>
            </a:pPr>
            <a:r>
              <a:rPr sz="3200" spc="-114" dirty="0">
                <a:latin typeface="Calibri"/>
                <a:cs typeface="Calibri"/>
                <a:hlinkClick r:id="rId2"/>
              </a:rPr>
              <a:t>k</a:t>
            </a:r>
            <a:r>
              <a:rPr sz="3200" dirty="0">
                <a:latin typeface="Calibri"/>
                <a:cs typeface="Calibri"/>
                <a:hlinkClick r:id="rId2"/>
              </a:rPr>
              <a:t>ell</a:t>
            </a:r>
            <a:r>
              <a:rPr sz="3200" spc="-45" dirty="0">
                <a:latin typeface="Calibri"/>
                <a:cs typeface="Calibri"/>
                <a:hlinkClick r:id="rId2"/>
              </a:rPr>
              <a:t>y</a:t>
            </a:r>
            <a:r>
              <a:rPr sz="3200" dirty="0">
                <a:latin typeface="Calibri"/>
                <a:cs typeface="Calibri"/>
                <a:hlinkClick r:id="rId2"/>
              </a:rPr>
              <a:t>githe</a:t>
            </a:r>
            <a:r>
              <a:rPr sz="3200" spc="-10" dirty="0">
                <a:latin typeface="Calibri"/>
                <a:cs typeface="Calibri"/>
                <a:hlinkClick r:id="rId2"/>
              </a:rPr>
              <a:t>n</a:t>
            </a:r>
            <a:r>
              <a:rPr sz="3200" spc="-5" dirty="0">
                <a:latin typeface="Calibri"/>
                <a:cs typeface="Calibri"/>
                <a:hlinkClick r:id="rId2"/>
              </a:rPr>
              <a:t>s@gmai</a:t>
            </a:r>
            <a:r>
              <a:rPr sz="3200" spc="-10" dirty="0">
                <a:latin typeface="Calibri"/>
                <a:cs typeface="Calibri"/>
                <a:hlinkClick r:id="rId2"/>
              </a:rPr>
              <a:t>l</a:t>
            </a:r>
            <a:r>
              <a:rPr sz="3200" spc="-5" dirty="0">
                <a:latin typeface="Calibri"/>
                <a:cs typeface="Calibri"/>
                <a:hlinkClick r:id="rId2"/>
              </a:rPr>
              <a:t>.</a:t>
            </a:r>
            <a:r>
              <a:rPr sz="3200" spc="-30" dirty="0">
                <a:latin typeface="Calibri"/>
                <a:cs typeface="Calibri"/>
                <a:hlinkClick r:id="rId2"/>
              </a:rPr>
              <a:t>c</a:t>
            </a:r>
            <a:r>
              <a:rPr sz="3200" spc="-5" dirty="0">
                <a:latin typeface="Calibri"/>
                <a:cs typeface="Calibri"/>
                <a:hlinkClick r:id="rId2"/>
              </a:rPr>
              <a:t>om </a:t>
            </a:r>
            <a:r>
              <a:rPr sz="3200" spc="-5" dirty="0">
                <a:latin typeface="Calibri"/>
                <a:cs typeface="Calibri"/>
              </a:rPr>
              <a:t> (503)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502-7867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ject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07" b="19307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object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34" r="-2" b="14278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8" name="Freeform: Shape 10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9" name="Freeform: Shape 12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38912" y="1524659"/>
            <a:ext cx="5019074" cy="2774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spc="-45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Why</a:t>
            </a:r>
            <a:r>
              <a:rPr lang="en-US" sz="5400" kern="1200" spc="-1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45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Invest</a:t>
            </a:r>
            <a:r>
              <a:rPr lang="en-US" sz="5400" kern="1200" spc="-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With</a:t>
            </a:r>
            <a:r>
              <a:rPr lang="en-US" sz="5400" kern="1200" spc="-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016" y="631647"/>
            <a:ext cx="20459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80" dirty="0"/>
              <a:t>We</a:t>
            </a:r>
            <a:r>
              <a:rPr sz="4400" spc="-70" dirty="0"/>
              <a:t> </a:t>
            </a:r>
            <a:r>
              <a:rPr sz="4400" spc="-45" dirty="0"/>
              <a:t>Offer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3016" y="1566748"/>
            <a:ext cx="8966835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5" dirty="0">
                <a:latin typeface="Calibri"/>
                <a:cs typeface="Calibri"/>
              </a:rPr>
              <a:t>We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have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experience,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integrity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provide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safe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returns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secured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by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real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estate.</a:t>
            </a:r>
            <a:r>
              <a:rPr sz="1800" spc="42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We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offer: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5" dirty="0">
                <a:latin typeface="Calibri"/>
                <a:cs typeface="Calibri"/>
              </a:rPr>
              <a:t>Superior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returns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Secured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real </a:t>
            </a:r>
            <a:r>
              <a:rPr sz="1800" spc="-20" dirty="0">
                <a:latin typeface="Calibri"/>
                <a:cs typeface="Calibri"/>
              </a:rPr>
              <a:t>estate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5" dirty="0">
                <a:latin typeface="Calibri"/>
                <a:cs typeface="Calibri"/>
              </a:rPr>
              <a:t>Proven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track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record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completed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projects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5" dirty="0">
                <a:latin typeface="Calibri"/>
                <a:cs typeface="Calibri"/>
              </a:rPr>
              <a:t>Proven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methodology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locating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acquiring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discounted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real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estate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5" dirty="0">
                <a:latin typeface="Calibri"/>
                <a:cs typeface="Calibri"/>
              </a:rPr>
              <a:t>Proven</a:t>
            </a:r>
            <a:r>
              <a:rPr sz="1800" spc="-5" dirty="0">
                <a:latin typeface="Calibri"/>
                <a:cs typeface="Calibri"/>
              </a:rPr>
              <a:t> methods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-5" dirty="0">
                <a:latin typeface="Calibri"/>
                <a:cs typeface="Calibri"/>
              </a:rPr>
              <a:t> rehabbing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5" dirty="0">
                <a:latin typeface="Calibri"/>
                <a:cs typeface="Calibri"/>
              </a:rPr>
              <a:t>selling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Established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credibility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proven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support </a:t>
            </a:r>
            <a:r>
              <a:rPr sz="1800" spc="-10" dirty="0">
                <a:latin typeface="Calibri"/>
                <a:cs typeface="Calibri"/>
              </a:rPr>
              <a:t>team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latin typeface="Calibri"/>
                <a:cs typeface="Calibri"/>
              </a:rPr>
              <a:t>Versus: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Passbook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Savings: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&lt;1%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Certificate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of Deposit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(CDs):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1-3%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30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Year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Treasury </a:t>
            </a:r>
            <a:r>
              <a:rPr sz="1800" spc="-5" dirty="0">
                <a:latin typeface="Calibri"/>
                <a:cs typeface="Calibri"/>
              </a:rPr>
              <a:t>Bills: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+/-3%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Stocks: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???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1BF440-39FA-4087-84CC-2EEC0BBDA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ject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20" r="-2" b="29793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object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71" r="-2" b="24442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F04E4CBA-303B-48BD-8451-C2701CB0E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F6CA58B3-AFCC-4A40-9882-50D50808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21" name="Rectangle 16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A00AE6B-AA30-4CF8-BA6F-339B780AD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8056" y="2512611"/>
            <a:ext cx="4832803" cy="36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2700" indent="-228600">
              <a:lnSpc>
                <a:spcPct val="90000"/>
              </a:lnSpc>
              <a:spcBef>
                <a:spcPts val="2280"/>
              </a:spcBef>
              <a:buFont typeface="Arial" panose="020B0604020202020204" pitchFamily="34" charset="0"/>
              <a:buChar char="•"/>
            </a:pPr>
            <a:r>
              <a:rPr lang="en-US" sz="2000" spc="-5"/>
              <a:t>Methodology</a:t>
            </a:r>
            <a:endParaRPr lang="en-US" sz="2000"/>
          </a:p>
          <a:p>
            <a:pPr marL="12700" marR="508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spc="-45"/>
              <a:t>We</a:t>
            </a:r>
            <a:r>
              <a:rPr lang="en-US" sz="2000"/>
              <a:t> look</a:t>
            </a:r>
            <a:r>
              <a:rPr lang="en-US" sz="2000" spc="-20"/>
              <a:t> for</a:t>
            </a:r>
            <a:r>
              <a:rPr lang="en-US" sz="2000" spc="-5"/>
              <a:t> undervalued</a:t>
            </a:r>
            <a:r>
              <a:rPr lang="en-US" sz="2000" spc="15"/>
              <a:t> </a:t>
            </a:r>
            <a:r>
              <a:rPr lang="en-US" sz="2000" spc="-5"/>
              <a:t>or value-add</a:t>
            </a:r>
            <a:r>
              <a:rPr lang="en-US" sz="2000" spc="5"/>
              <a:t> </a:t>
            </a:r>
            <a:r>
              <a:rPr lang="en-US" sz="2000" spc="-10"/>
              <a:t>properties</a:t>
            </a:r>
            <a:r>
              <a:rPr lang="en-US" sz="2000" spc="-20"/>
              <a:t> </a:t>
            </a:r>
            <a:r>
              <a:rPr lang="en-US" sz="2000" spc="-10"/>
              <a:t>where</a:t>
            </a:r>
            <a:r>
              <a:rPr lang="en-US" sz="2000" spc="5"/>
              <a:t> </a:t>
            </a:r>
            <a:r>
              <a:rPr lang="en-US" sz="2000" spc="-15"/>
              <a:t>we</a:t>
            </a:r>
            <a:r>
              <a:rPr lang="en-US" sz="2000"/>
              <a:t> </a:t>
            </a:r>
            <a:r>
              <a:rPr lang="en-US" sz="2000" spc="-10"/>
              <a:t>can</a:t>
            </a:r>
            <a:r>
              <a:rPr lang="en-US" sz="2000" spc="-5"/>
              <a:t> </a:t>
            </a:r>
            <a:r>
              <a:rPr lang="en-US" sz="2000" spc="-45"/>
              <a:t>buy,</a:t>
            </a:r>
            <a:r>
              <a:rPr lang="en-US" sz="2000" spc="-10"/>
              <a:t> </a:t>
            </a:r>
            <a:r>
              <a:rPr lang="en-US" sz="2000" spc="-5"/>
              <a:t>fix up </a:t>
            </a:r>
            <a:r>
              <a:rPr lang="en-US" sz="2000"/>
              <a:t>and</a:t>
            </a:r>
            <a:r>
              <a:rPr lang="en-US" sz="2000" spc="-5"/>
              <a:t> sell, </a:t>
            </a:r>
            <a:r>
              <a:rPr lang="en-US" sz="2000" spc="-525"/>
              <a:t> </a:t>
            </a:r>
            <a:r>
              <a:rPr lang="en-US" sz="2000"/>
              <a:t>with</a:t>
            </a:r>
            <a:r>
              <a:rPr lang="en-US" sz="2000" spc="-20"/>
              <a:t> </a:t>
            </a:r>
            <a:r>
              <a:rPr lang="en-US" sz="2000"/>
              <a:t>a</a:t>
            </a:r>
            <a:r>
              <a:rPr lang="en-US" sz="2000" spc="-5"/>
              <a:t> </a:t>
            </a:r>
            <a:r>
              <a:rPr lang="en-US" sz="2000" spc="-15"/>
              <a:t>target</a:t>
            </a:r>
            <a:r>
              <a:rPr lang="en-US" sz="2000" spc="-35"/>
              <a:t> </a:t>
            </a:r>
            <a:r>
              <a:rPr lang="en-US" sz="2000" spc="-10"/>
              <a:t>return</a:t>
            </a:r>
            <a:r>
              <a:rPr lang="en-US" sz="2000"/>
              <a:t> </a:t>
            </a:r>
            <a:r>
              <a:rPr lang="en-US" sz="2000" spc="-5"/>
              <a:t>of </a:t>
            </a:r>
            <a:r>
              <a:rPr lang="en-US" sz="2000" spc="-10"/>
              <a:t>at</a:t>
            </a:r>
            <a:r>
              <a:rPr lang="en-US" sz="2000" spc="-15"/>
              <a:t> </a:t>
            </a:r>
            <a:r>
              <a:rPr lang="en-US" sz="2000" spc="-5"/>
              <a:t>least</a:t>
            </a:r>
            <a:r>
              <a:rPr lang="en-US" sz="2000" spc="-15"/>
              <a:t> </a:t>
            </a:r>
            <a:r>
              <a:rPr lang="en-US" sz="2000" spc="-5"/>
              <a:t>15%</a:t>
            </a:r>
            <a:r>
              <a:rPr lang="en-US" sz="2000"/>
              <a:t> </a:t>
            </a:r>
            <a:r>
              <a:rPr lang="en-US" sz="2000" spc="-10"/>
              <a:t>Return</a:t>
            </a:r>
            <a:r>
              <a:rPr lang="en-US" sz="2000" spc="-25"/>
              <a:t> </a:t>
            </a:r>
            <a:r>
              <a:rPr lang="en-US" sz="2000" spc="-5"/>
              <a:t>on</a:t>
            </a:r>
            <a:r>
              <a:rPr lang="en-US" sz="2000" spc="-10"/>
              <a:t> </a:t>
            </a:r>
            <a:r>
              <a:rPr lang="en-US" sz="2000" spc="-15"/>
              <a:t>Investment </a:t>
            </a:r>
            <a:r>
              <a:rPr lang="en-US" sz="2000" spc="-10"/>
              <a:t>(ROI).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491388"/>
            <a:ext cx="9742170" cy="373570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Target</a:t>
            </a:r>
            <a:r>
              <a:rPr sz="2800" b="1" u="heavy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Markets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3020"/>
              </a:lnSpc>
              <a:spcBef>
                <a:spcPts val="1055"/>
              </a:spcBef>
            </a:pPr>
            <a:r>
              <a:rPr sz="2800" spc="-5" dirty="0">
                <a:latin typeface="Calibri"/>
                <a:cs typeface="Calibri"/>
              </a:rPr>
              <a:t>Primary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target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markets</a:t>
            </a:r>
            <a:r>
              <a:rPr sz="2800" spc="-5" dirty="0">
                <a:latin typeface="Calibri"/>
                <a:cs typeface="Calibri"/>
              </a:rPr>
              <a:t> will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general Portland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Area,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include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Oregon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Coast</a:t>
            </a:r>
            <a:r>
              <a:rPr sz="2800" spc="-5" dirty="0">
                <a:latin typeface="Calibri"/>
                <a:cs typeface="Calibri"/>
              </a:rPr>
              <a:t> and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Central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Oregon.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 </a:t>
            </a: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Points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190"/>
              </a:lnSpc>
              <a:spcBef>
                <a:spcPts val="675"/>
              </a:spcBef>
            </a:pPr>
            <a:r>
              <a:rPr sz="2800" spc="-5" dirty="0">
                <a:latin typeface="Calibri"/>
                <a:cs typeface="Calibri"/>
              </a:rPr>
              <a:t>Primary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price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ranges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target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properties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will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from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$50,000-</a:t>
            </a:r>
            <a:endParaRPr sz="2800">
              <a:latin typeface="Calibri"/>
              <a:cs typeface="Calibri"/>
            </a:endParaRPr>
          </a:p>
          <a:p>
            <a:pPr marL="12700" marR="408305">
              <a:lnSpc>
                <a:spcPts val="3030"/>
              </a:lnSpc>
              <a:spcBef>
                <a:spcPts val="204"/>
              </a:spcBef>
            </a:pPr>
            <a:r>
              <a:rPr sz="2800" spc="-5" dirty="0">
                <a:latin typeface="Calibri"/>
                <a:cs typeface="Calibri"/>
              </a:rPr>
              <a:t>$500,000,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but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will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not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exclude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opportunities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below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5" dirty="0">
                <a:latin typeface="Calibri"/>
                <a:cs typeface="Calibri"/>
              </a:rPr>
              <a:t>above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this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range-as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long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 the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profit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potential</a:t>
            </a:r>
            <a:r>
              <a:rPr sz="2800" spc="-5" dirty="0">
                <a:latin typeface="Calibri"/>
                <a:cs typeface="Calibri"/>
              </a:rPr>
              <a:t> 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there.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503275"/>
            <a:ext cx="9669145" cy="522668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6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Interest Rates</a:t>
            </a:r>
            <a:endParaRPr sz="2600" dirty="0">
              <a:latin typeface="Calibri"/>
              <a:cs typeface="Calibri"/>
            </a:endParaRPr>
          </a:p>
          <a:p>
            <a:pPr marL="12700" marR="170180">
              <a:lnSpc>
                <a:spcPct val="80000"/>
              </a:lnSpc>
              <a:spcBef>
                <a:spcPts val="994"/>
              </a:spcBef>
              <a:tabLst>
                <a:tab pos="1284605" algn="l"/>
                <a:tab pos="2229485" algn="l"/>
                <a:tab pos="5687695" algn="l"/>
              </a:tabLst>
            </a:pPr>
            <a:r>
              <a:rPr sz="2600" spc="-15" dirty="0">
                <a:latin typeface="Calibri"/>
                <a:cs typeface="Calibri"/>
              </a:rPr>
              <a:t>Interest </a:t>
            </a:r>
            <a:r>
              <a:rPr sz="2600" spc="-20" dirty="0">
                <a:latin typeface="Calibri"/>
                <a:cs typeface="Calibri"/>
              </a:rPr>
              <a:t>rates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0" dirty="0">
                <a:latin typeface="Calibri"/>
                <a:cs typeface="Calibri"/>
              </a:rPr>
              <a:t>negotiated, </a:t>
            </a:r>
            <a:r>
              <a:rPr sz="2600" dirty="0">
                <a:latin typeface="Calibri"/>
                <a:cs typeface="Calibri"/>
              </a:rPr>
              <a:t>with the </a:t>
            </a:r>
            <a:r>
              <a:rPr sz="2600" spc="-5" dirty="0">
                <a:latin typeface="Calibri"/>
                <a:cs typeface="Calibri"/>
              </a:rPr>
              <a:t>base </a:t>
            </a:r>
            <a:r>
              <a:rPr sz="2600" spc="-25" dirty="0">
                <a:latin typeface="Calibri"/>
                <a:cs typeface="Calibri"/>
              </a:rPr>
              <a:t>rate </a:t>
            </a:r>
            <a:r>
              <a:rPr sz="2600" spc="-15" dirty="0">
                <a:latin typeface="Calibri"/>
                <a:cs typeface="Calibri"/>
              </a:rPr>
              <a:t>at </a:t>
            </a:r>
            <a:r>
              <a:rPr sz="2600" dirty="0">
                <a:latin typeface="Calibri"/>
                <a:cs typeface="Calibri"/>
              </a:rPr>
              <a:t>10% </a:t>
            </a:r>
            <a:r>
              <a:rPr sz="2600" spc="-5" dirty="0">
                <a:latin typeface="Calibri"/>
                <a:cs typeface="Calibri"/>
              </a:rPr>
              <a:t>per </a:t>
            </a:r>
            <a:r>
              <a:rPr sz="2600" spc="-55" dirty="0">
                <a:latin typeface="Calibri"/>
                <a:cs typeface="Calibri"/>
              </a:rPr>
              <a:t>year, 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simple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interest.	</a:t>
            </a:r>
            <a:r>
              <a:rPr sz="2600" spc="-10" dirty="0">
                <a:latin typeface="Calibri"/>
                <a:cs typeface="Calibri"/>
              </a:rPr>
              <a:t>Rates </a:t>
            </a:r>
            <a:r>
              <a:rPr sz="2600" spc="-25" dirty="0">
                <a:latin typeface="Calibri"/>
                <a:cs typeface="Calibri"/>
              </a:rPr>
              <a:t>for </a:t>
            </a:r>
            <a:r>
              <a:rPr sz="2600" spc="-5" dirty="0">
                <a:latin typeface="Calibri"/>
                <a:cs typeface="Calibri"/>
              </a:rPr>
              <a:t>amounts &lt;$100,000,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5" dirty="0">
                <a:latin typeface="Calibri"/>
                <a:cs typeface="Calibri"/>
              </a:rPr>
              <a:t>be slightly </a:t>
            </a:r>
            <a:r>
              <a:rPr sz="2600" dirty="0">
                <a:latin typeface="Calibri"/>
                <a:cs typeface="Calibri"/>
              </a:rPr>
              <a:t>less and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rates </a:t>
            </a:r>
            <a:r>
              <a:rPr sz="2600" spc="-25" dirty="0">
                <a:latin typeface="Calibri"/>
                <a:cs typeface="Calibri"/>
              </a:rPr>
              <a:t>for	</a:t>
            </a:r>
            <a:r>
              <a:rPr sz="2600" spc="-5" dirty="0">
                <a:latin typeface="Calibri"/>
                <a:cs typeface="Calibri"/>
              </a:rPr>
              <a:t>&gt;$100,000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will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slightly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more.	</a:t>
            </a:r>
            <a:r>
              <a:rPr sz="2600" dirty="0">
                <a:latin typeface="Calibri"/>
                <a:cs typeface="Calibri"/>
              </a:rPr>
              <a:t>All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rates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5" dirty="0">
                <a:latin typeface="Calibri"/>
                <a:cs typeface="Calibri"/>
              </a:rPr>
              <a:t>be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agreed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upon </a:t>
            </a:r>
            <a:r>
              <a:rPr sz="2600" spc="-5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writing and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included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loan</a:t>
            </a:r>
            <a:r>
              <a:rPr sz="2600" spc="-5" dirty="0">
                <a:latin typeface="Calibri"/>
                <a:cs typeface="Calibri"/>
              </a:rPr>
              <a:t> documents.</a:t>
            </a:r>
            <a:endParaRPr sz="2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26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Loan</a:t>
            </a:r>
            <a:endParaRPr sz="2600" dirty="0">
              <a:latin typeface="Calibri"/>
              <a:cs typeface="Calibri"/>
            </a:endParaRPr>
          </a:p>
          <a:p>
            <a:pPr marL="12700" marR="5080" algn="just">
              <a:lnSpc>
                <a:spcPct val="80000"/>
              </a:lnSpc>
              <a:spcBef>
                <a:spcPts val="994"/>
              </a:spcBef>
            </a:pPr>
            <a:r>
              <a:rPr sz="2600" spc="-5" dirty="0">
                <a:latin typeface="Calibri"/>
                <a:cs typeface="Calibri"/>
              </a:rPr>
              <a:t>Loan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0" dirty="0">
                <a:latin typeface="Calibri"/>
                <a:cs typeface="Calibri"/>
              </a:rPr>
              <a:t>from </a:t>
            </a:r>
            <a:r>
              <a:rPr sz="2600" spc="-5" dirty="0">
                <a:latin typeface="Calibri"/>
                <a:cs typeface="Calibri"/>
              </a:rPr>
              <a:t>accredited </a:t>
            </a:r>
            <a:r>
              <a:rPr sz="2600" spc="-20" dirty="0">
                <a:latin typeface="Calibri"/>
                <a:cs typeface="Calibri"/>
              </a:rPr>
              <a:t>investors.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The </a:t>
            </a:r>
            <a:r>
              <a:rPr sz="2600" dirty="0">
                <a:latin typeface="Calibri"/>
                <a:cs typeface="Calibri"/>
              </a:rPr>
              <a:t>loan will </a:t>
            </a:r>
            <a:r>
              <a:rPr sz="2600" spc="-5" dirty="0">
                <a:latin typeface="Calibri"/>
                <a:cs typeface="Calibri"/>
              </a:rPr>
              <a:t>be simple </a:t>
            </a:r>
            <a:r>
              <a:rPr sz="2600" spc="-15" dirty="0">
                <a:latin typeface="Calibri"/>
                <a:cs typeface="Calibri"/>
              </a:rPr>
              <a:t>interest, 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with all </a:t>
            </a:r>
            <a:r>
              <a:rPr sz="2600" spc="-15" dirty="0">
                <a:latin typeface="Calibri"/>
                <a:cs typeface="Calibri"/>
              </a:rPr>
              <a:t>interest </a:t>
            </a:r>
            <a:r>
              <a:rPr sz="2600" spc="-5" dirty="0">
                <a:latin typeface="Calibri"/>
                <a:cs typeface="Calibri"/>
              </a:rPr>
              <a:t>paid </a:t>
            </a:r>
            <a:r>
              <a:rPr sz="2600" spc="-15" dirty="0">
                <a:latin typeface="Calibri"/>
                <a:cs typeface="Calibri"/>
              </a:rPr>
              <a:t>at </a:t>
            </a:r>
            <a:r>
              <a:rPr sz="2600" dirty="0">
                <a:latin typeface="Calibri"/>
                <a:cs typeface="Calibri"/>
              </a:rPr>
              <a:t>the end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 loan.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Arrangements can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dirty="0">
                <a:latin typeface="Calibri"/>
                <a:cs typeface="Calibri"/>
              </a:rPr>
              <a:t>made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if the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lender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wants </a:t>
            </a:r>
            <a:r>
              <a:rPr sz="2600" spc="-5" dirty="0">
                <a:latin typeface="Calibri"/>
                <a:cs typeface="Calibri"/>
              </a:rPr>
              <a:t>monthly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5" dirty="0">
                <a:latin typeface="Calibri"/>
                <a:cs typeface="Calibri"/>
              </a:rPr>
              <a:t> quarterly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payments.</a:t>
            </a:r>
            <a:endParaRPr sz="26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375"/>
              </a:spcBef>
            </a:pPr>
            <a:r>
              <a:rPr sz="2600" b="1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Term</a:t>
            </a:r>
            <a:r>
              <a:rPr sz="260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6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6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loan</a:t>
            </a:r>
            <a:endParaRPr sz="2600" dirty="0">
              <a:latin typeface="Calibri"/>
              <a:cs typeface="Calibri"/>
            </a:endParaRPr>
          </a:p>
          <a:p>
            <a:pPr marL="12700" marR="151765" algn="just">
              <a:lnSpc>
                <a:spcPct val="80000"/>
              </a:lnSpc>
              <a:spcBef>
                <a:spcPts val="1010"/>
              </a:spcBef>
            </a:pPr>
            <a:r>
              <a:rPr sz="2600" dirty="0">
                <a:latin typeface="Calibri"/>
                <a:cs typeface="Calibri"/>
              </a:rPr>
              <a:t>Unless otherwise </a:t>
            </a:r>
            <a:r>
              <a:rPr sz="2600" spc="-5" dirty="0">
                <a:latin typeface="Calibri"/>
                <a:cs typeface="Calibri"/>
              </a:rPr>
              <a:t>stipulated,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term of </a:t>
            </a:r>
            <a:r>
              <a:rPr sz="2600" dirty="0">
                <a:latin typeface="Calibri"/>
                <a:cs typeface="Calibri"/>
              </a:rPr>
              <a:t>the loan will </a:t>
            </a:r>
            <a:r>
              <a:rPr sz="2600" spc="-5" dirty="0">
                <a:latin typeface="Calibri"/>
                <a:cs typeface="Calibri"/>
              </a:rPr>
              <a:t>be one </a:t>
            </a:r>
            <a:r>
              <a:rPr sz="2600" spc="-55" dirty="0">
                <a:latin typeface="Calibri"/>
                <a:cs typeface="Calibri"/>
              </a:rPr>
              <a:t>year, </a:t>
            </a:r>
            <a:r>
              <a:rPr sz="2600" dirty="0">
                <a:latin typeface="Calibri"/>
                <a:cs typeface="Calibri"/>
              </a:rPr>
              <a:t>with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two </a:t>
            </a:r>
            <a:r>
              <a:rPr sz="2600" dirty="0">
                <a:latin typeface="Calibri"/>
                <a:cs typeface="Calibri"/>
              </a:rPr>
              <a:t>six </a:t>
            </a:r>
            <a:r>
              <a:rPr sz="2600" spc="-5" dirty="0">
                <a:latin typeface="Calibri"/>
                <a:cs typeface="Calibri"/>
              </a:rPr>
              <a:t>months options.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These basic terms do not </a:t>
            </a:r>
            <a:r>
              <a:rPr sz="2600" spc="-15" dirty="0">
                <a:latin typeface="Calibri"/>
                <a:cs typeface="Calibri"/>
              </a:rPr>
              <a:t>cover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possibility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a </a:t>
            </a:r>
            <a:r>
              <a:rPr sz="2600" spc="-5" dirty="0">
                <a:latin typeface="Calibri"/>
                <a:cs typeface="Calibri"/>
              </a:rPr>
              <a:t>multi-year </a:t>
            </a:r>
            <a:r>
              <a:rPr sz="2600" dirty="0">
                <a:latin typeface="Calibri"/>
                <a:cs typeface="Calibri"/>
              </a:rPr>
              <a:t>loan so the </a:t>
            </a:r>
            <a:r>
              <a:rPr sz="2600" spc="-5" dirty="0">
                <a:latin typeface="Calibri"/>
                <a:cs typeface="Calibri"/>
              </a:rPr>
              <a:t>funds lent </a:t>
            </a:r>
            <a:r>
              <a:rPr sz="2600" spc="-10" dirty="0">
                <a:latin typeface="Calibri"/>
                <a:cs typeface="Calibri"/>
              </a:rPr>
              <a:t>can </a:t>
            </a:r>
            <a:r>
              <a:rPr sz="2600" spc="-60" dirty="0">
                <a:latin typeface="Calibri"/>
                <a:cs typeface="Calibri"/>
              </a:rPr>
              <a:t>grow, </a:t>
            </a:r>
            <a:r>
              <a:rPr sz="2600" spc="-10" dirty="0">
                <a:latin typeface="Calibri"/>
                <a:cs typeface="Calibri"/>
              </a:rPr>
              <a:t>unencumbered </a:t>
            </a:r>
            <a:r>
              <a:rPr sz="2600" spc="-5" dirty="0">
                <a:latin typeface="Calibri"/>
                <a:cs typeface="Calibri"/>
              </a:rPr>
              <a:t>by </a:t>
            </a:r>
            <a:r>
              <a:rPr sz="2600" dirty="0">
                <a:latin typeface="Calibri"/>
                <a:cs typeface="Calibri"/>
              </a:rPr>
              <a:t>time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constraints.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504189"/>
            <a:ext cx="9714230" cy="521589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Location</a:t>
            </a:r>
            <a:r>
              <a:rPr sz="24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Rehab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Candidate</a:t>
            </a:r>
            <a:endParaRPr sz="2400" dirty="0">
              <a:latin typeface="Calibri"/>
              <a:cs typeface="Calibri"/>
            </a:endParaRPr>
          </a:p>
          <a:p>
            <a:pPr marL="12700" marR="45720">
              <a:lnSpc>
                <a:spcPct val="80000"/>
              </a:lnSpc>
              <a:spcBef>
                <a:spcPts val="994"/>
              </a:spcBef>
              <a:tabLst>
                <a:tab pos="3505835" algn="l"/>
                <a:tab pos="3897629" algn="l"/>
              </a:tabLst>
            </a:pPr>
            <a:r>
              <a:rPr sz="2400" dirty="0">
                <a:latin typeface="Calibri"/>
                <a:cs typeface="Calibri"/>
              </a:rPr>
              <a:t>Up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this</a:t>
            </a:r>
            <a:r>
              <a:rPr sz="2400" spc="-15" dirty="0">
                <a:latin typeface="Calibri"/>
                <a:cs typeface="Calibri"/>
              </a:rPr>
              <a:t> date,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primary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means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locating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rehab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candidates </a:t>
            </a:r>
            <a:r>
              <a:rPr sz="2400" spc="-5" dirty="0">
                <a:latin typeface="Calibri"/>
                <a:cs typeface="Calibri"/>
              </a:rPr>
              <a:t>has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been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through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relationships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Realtors.	</a:t>
            </a:r>
            <a:r>
              <a:rPr sz="2400" spc="-114" dirty="0">
                <a:latin typeface="Calibri"/>
                <a:cs typeface="Calibri"/>
              </a:rPr>
              <a:t>To</a:t>
            </a:r>
            <a:r>
              <a:rPr sz="2400" spc="-5" dirty="0">
                <a:latin typeface="Calibri"/>
                <a:cs typeface="Calibri"/>
              </a:rPr>
              <a:t> scale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this</a:t>
            </a:r>
            <a:r>
              <a:rPr sz="2400" spc="-5" dirty="0">
                <a:latin typeface="Calibri"/>
                <a:cs typeface="Calibri"/>
              </a:rPr>
              <a:t> business,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new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techniques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used. Some of </a:t>
            </a:r>
            <a:r>
              <a:rPr sz="2400" dirty="0">
                <a:latin typeface="Calibri"/>
                <a:cs typeface="Calibri"/>
              </a:rPr>
              <a:t>these </a:t>
            </a:r>
            <a:r>
              <a:rPr sz="2400" spc="-5" dirty="0">
                <a:latin typeface="Calibri"/>
                <a:cs typeface="Calibri"/>
              </a:rPr>
              <a:t>techniques </a:t>
            </a:r>
            <a:r>
              <a:rPr sz="2400" dirty="0">
                <a:latin typeface="Calibri"/>
                <a:cs typeface="Calibri"/>
              </a:rPr>
              <a:t>will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spc="-10" dirty="0">
                <a:latin typeface="Calibri"/>
                <a:cs typeface="Calibri"/>
              </a:rPr>
              <a:t>direct </a:t>
            </a:r>
            <a:r>
              <a:rPr sz="2400" dirty="0">
                <a:latin typeface="Calibri"/>
                <a:cs typeface="Calibri"/>
              </a:rPr>
              <a:t>mail </a:t>
            </a:r>
            <a:r>
              <a:rPr sz="2400" spc="-15" dirty="0">
                <a:latin typeface="Calibri"/>
                <a:cs typeface="Calibri"/>
              </a:rPr>
              <a:t>to Probate, Divorce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Absentee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Landlord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Properties.	Other techniques </a:t>
            </a:r>
            <a:r>
              <a:rPr sz="2400" dirty="0">
                <a:latin typeface="Calibri"/>
                <a:cs typeface="Calibri"/>
              </a:rPr>
              <a:t>will </a:t>
            </a:r>
            <a:r>
              <a:rPr sz="2400" spc="-5" dirty="0">
                <a:latin typeface="Calibri"/>
                <a:cs typeface="Calibri"/>
              </a:rPr>
              <a:t>use </a:t>
            </a:r>
            <a:r>
              <a:rPr sz="2400" dirty="0">
                <a:latin typeface="Calibri"/>
                <a:cs typeface="Calibri"/>
              </a:rPr>
              <a:t>mediums </a:t>
            </a:r>
            <a:r>
              <a:rPr sz="2400" spc="-5" dirty="0">
                <a:latin typeface="Calibri"/>
                <a:cs typeface="Calibri"/>
              </a:rPr>
              <a:t>such </a:t>
            </a:r>
            <a:r>
              <a:rPr sz="2400" dirty="0">
                <a:latin typeface="Calibri"/>
                <a:cs typeface="Calibri"/>
              </a:rPr>
              <a:t>as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Craigslist,</a:t>
            </a:r>
            <a:r>
              <a:rPr sz="2400" spc="-35" dirty="0">
                <a:latin typeface="Calibri"/>
                <a:cs typeface="Calibri"/>
              </a:rPr>
              <a:t> Zillow,</a:t>
            </a:r>
            <a:r>
              <a:rPr sz="2400" spc="-5" dirty="0">
                <a:latin typeface="Calibri"/>
                <a:cs typeface="Calibri"/>
              </a:rPr>
              <a:t> Redfin,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etc,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order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contact motivated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owners/sellers. Pro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forma </a:t>
            </a:r>
            <a:r>
              <a:rPr sz="2400" spc="-5" dirty="0">
                <a:latin typeface="Calibri"/>
                <a:cs typeface="Calibri"/>
              </a:rPr>
              <a:t>calculations </a:t>
            </a:r>
            <a:r>
              <a:rPr sz="2400" dirty="0">
                <a:latin typeface="Calibri"/>
                <a:cs typeface="Calibri"/>
              </a:rPr>
              <a:t>will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spc="-10" dirty="0">
                <a:latin typeface="Calibri"/>
                <a:cs typeface="Calibri"/>
              </a:rPr>
              <a:t>conducted </a:t>
            </a:r>
            <a:r>
              <a:rPr sz="2400" spc="-5" dirty="0">
                <a:latin typeface="Calibri"/>
                <a:cs typeface="Calibri"/>
              </a:rPr>
              <a:t>using </a:t>
            </a:r>
            <a:r>
              <a:rPr sz="2400" spc="-10" dirty="0">
                <a:latin typeface="Calibri"/>
                <a:cs typeface="Calibri"/>
              </a:rPr>
              <a:t>current comparable properties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which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need of </a:t>
            </a:r>
            <a:r>
              <a:rPr sz="2400" spc="-10" dirty="0">
                <a:latin typeface="Calibri"/>
                <a:cs typeface="Calibri"/>
              </a:rPr>
              <a:t>repairs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5" dirty="0">
                <a:latin typeface="Calibri"/>
                <a:cs typeface="Calibri"/>
              </a:rPr>
              <a:t>fixed </a:t>
            </a:r>
            <a:r>
              <a:rPr sz="2400" spc="-5" dirty="0">
                <a:latin typeface="Calibri"/>
                <a:cs typeface="Calibri"/>
              </a:rPr>
              <a:t>up,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5" dirty="0">
                <a:latin typeface="Calibri"/>
                <a:cs typeface="Calibri"/>
              </a:rPr>
              <a:t>order to </a:t>
            </a:r>
            <a:r>
              <a:rPr sz="2400" spc="-5" dirty="0">
                <a:latin typeface="Calibri"/>
                <a:cs typeface="Calibri"/>
              </a:rPr>
              <a:t>determine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Maximum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Allowable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60" dirty="0">
                <a:latin typeface="Calibri"/>
                <a:cs typeface="Calibri"/>
              </a:rPr>
              <a:t>Offer.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Rehab</a:t>
            </a:r>
            <a:r>
              <a:rPr sz="24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Process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1000"/>
              </a:spcBef>
              <a:tabLst>
                <a:tab pos="2934335" algn="l"/>
              </a:tabLst>
            </a:pPr>
            <a:r>
              <a:rPr sz="2400" spc="-5" dirty="0">
                <a:latin typeface="Calibri"/>
                <a:cs typeface="Calibri"/>
              </a:rPr>
              <a:t>Once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property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0" dirty="0">
                <a:latin typeface="Calibri"/>
                <a:cs typeface="Calibri"/>
              </a:rPr>
              <a:t>purchased,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care</a:t>
            </a:r>
            <a:r>
              <a:rPr sz="2400" dirty="0">
                <a:latin typeface="Calibri"/>
                <a:cs typeface="Calibri"/>
              </a:rPr>
              <a:t> will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spc="-20" dirty="0">
                <a:latin typeface="Calibri"/>
                <a:cs typeface="Calibri"/>
              </a:rPr>
              <a:t>taken</a:t>
            </a:r>
            <a:r>
              <a:rPr sz="2400" spc="-15" dirty="0">
                <a:latin typeface="Calibri"/>
                <a:cs typeface="Calibri"/>
              </a:rPr>
              <a:t> to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analyze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both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property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surrounding neighborhood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order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maximize,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but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not</a:t>
            </a:r>
            <a:r>
              <a:rPr sz="2400" dirty="0">
                <a:latin typeface="Calibri"/>
                <a:cs typeface="Calibri"/>
              </a:rPr>
              <a:t> over-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improve,</a:t>
            </a:r>
            <a:r>
              <a:rPr sz="2400" dirty="0">
                <a:latin typeface="Calibri"/>
                <a:cs typeface="Calibri"/>
              </a:rPr>
              <a:t> the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property.	</a:t>
            </a:r>
            <a:r>
              <a:rPr sz="2400" spc="-15" dirty="0">
                <a:latin typeface="Calibri"/>
                <a:cs typeface="Calibri"/>
              </a:rPr>
              <a:t>Rossman </a:t>
            </a:r>
            <a:r>
              <a:rPr sz="2400" dirty="0">
                <a:latin typeface="Calibri"/>
                <a:cs typeface="Calibri"/>
              </a:rPr>
              <a:t>and Githens </a:t>
            </a:r>
            <a:r>
              <a:rPr sz="2400" spc="-20" dirty="0">
                <a:latin typeface="Calibri"/>
                <a:cs typeface="Calibri"/>
              </a:rPr>
              <a:t>have </a:t>
            </a:r>
            <a:r>
              <a:rPr sz="2400" spc="-5" dirty="0">
                <a:latin typeface="Calibri"/>
                <a:cs typeface="Calibri"/>
              </a:rPr>
              <a:t>been doing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last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25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years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are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well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versed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most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cost </a:t>
            </a:r>
            <a:r>
              <a:rPr sz="2400" spc="-10" dirty="0">
                <a:latin typeface="Calibri"/>
                <a:cs typeface="Calibri"/>
              </a:rPr>
              <a:t>efficient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procurement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vendors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materials.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520953"/>
            <a:ext cx="9740900" cy="5091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Resale</a:t>
            </a:r>
            <a:r>
              <a:rPr sz="26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Process</a:t>
            </a:r>
            <a:endParaRPr sz="2600">
              <a:latin typeface="Calibri"/>
              <a:cs typeface="Calibri"/>
            </a:endParaRPr>
          </a:p>
          <a:p>
            <a:pPr marL="12700" marR="51435">
              <a:lnSpc>
                <a:spcPct val="70000"/>
              </a:lnSpc>
              <a:spcBef>
                <a:spcPts val="995"/>
              </a:spcBef>
              <a:tabLst>
                <a:tab pos="4190365" algn="l"/>
                <a:tab pos="4399915" algn="l"/>
              </a:tabLst>
            </a:pPr>
            <a:r>
              <a:rPr sz="2600" dirty="0">
                <a:latin typeface="Calibri"/>
                <a:cs typeface="Calibri"/>
              </a:rPr>
              <a:t>In the </a:t>
            </a:r>
            <a:r>
              <a:rPr sz="2600" spc="-10" dirty="0">
                <a:latin typeface="Calibri"/>
                <a:cs typeface="Calibri"/>
              </a:rPr>
              <a:t>past,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primary method of sales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to give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listing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Realtor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which </a:t>
            </a:r>
            <a:r>
              <a:rPr sz="2600" spc="-15" dirty="0">
                <a:latin typeface="Calibri"/>
                <a:cs typeface="Calibri"/>
              </a:rPr>
              <a:t>brought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deal.	</a:t>
            </a:r>
            <a:r>
              <a:rPr sz="2600" dirty="0">
                <a:latin typeface="Calibri"/>
                <a:cs typeface="Calibri"/>
              </a:rPr>
              <a:t>As the </a:t>
            </a:r>
            <a:r>
              <a:rPr sz="2600" spc="-5" dirty="0">
                <a:latin typeface="Calibri"/>
                <a:cs typeface="Calibri"/>
              </a:rPr>
              <a:t>business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scaled, other 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methods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will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0" dirty="0">
                <a:latin typeface="Calibri"/>
                <a:cs typeface="Calibri"/>
              </a:rPr>
              <a:t>incorporated.	</a:t>
            </a:r>
            <a:r>
              <a:rPr sz="2600" spc="-5" dirty="0">
                <a:latin typeface="Calibri"/>
                <a:cs typeface="Calibri"/>
              </a:rPr>
              <a:t>Some </a:t>
            </a:r>
            <a:r>
              <a:rPr sz="2600" spc="-10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these </a:t>
            </a:r>
            <a:r>
              <a:rPr sz="2600" spc="-5" dirty="0">
                <a:latin typeface="Calibri"/>
                <a:cs typeface="Calibri"/>
              </a:rPr>
              <a:t>methods </a:t>
            </a:r>
            <a:r>
              <a:rPr sz="2600" dirty="0">
                <a:latin typeface="Calibri"/>
                <a:cs typeface="Calibri"/>
              </a:rPr>
              <a:t>will include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selling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FSBO,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Craigslist,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40" dirty="0">
                <a:latin typeface="Calibri"/>
                <a:cs typeface="Calibri"/>
              </a:rPr>
              <a:t>Zillow,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Facebook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5" dirty="0">
                <a:latin typeface="Calibri"/>
                <a:cs typeface="Calibri"/>
              </a:rPr>
              <a:t> other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advertising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mediums.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Plan </a:t>
            </a:r>
            <a:r>
              <a:rPr sz="26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(If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10" dirty="0">
                <a:latin typeface="Calibri"/>
                <a:cs typeface="Calibri"/>
              </a:rPr>
              <a:t> property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does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not sell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5" dirty="0">
                <a:latin typeface="Calibri"/>
                <a:cs typeface="Calibri"/>
              </a:rPr>
              <a:t>reasonable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amount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time)</a:t>
            </a:r>
            <a:endParaRPr sz="2600">
              <a:latin typeface="Calibri"/>
              <a:cs typeface="Calibri"/>
            </a:endParaRPr>
          </a:p>
          <a:p>
            <a:pPr marL="12700" marR="5080">
              <a:lnSpc>
                <a:spcPct val="70000"/>
              </a:lnSpc>
              <a:spcBef>
                <a:spcPts val="994"/>
              </a:spcBef>
              <a:tabLst>
                <a:tab pos="1393190" algn="l"/>
                <a:tab pos="1916430" algn="l"/>
                <a:tab pos="2794635" algn="l"/>
                <a:tab pos="5568315" algn="l"/>
                <a:tab pos="6992620" algn="l"/>
              </a:tabLst>
            </a:pPr>
            <a:r>
              <a:rPr sz="2600" spc="-10" dirty="0">
                <a:latin typeface="Calibri"/>
                <a:cs typeface="Calibri"/>
              </a:rPr>
              <a:t>Having </a:t>
            </a:r>
            <a:r>
              <a:rPr sz="2600" spc="-5" dirty="0">
                <a:latin typeface="Calibri"/>
                <a:cs typeface="Calibri"/>
              </a:rPr>
              <a:t>lived through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Mortgage </a:t>
            </a:r>
            <a:r>
              <a:rPr sz="2600" spc="-5" dirty="0">
                <a:latin typeface="Calibri"/>
                <a:cs typeface="Calibri"/>
              </a:rPr>
              <a:t>Meltdown of </a:t>
            </a:r>
            <a:r>
              <a:rPr sz="2600" dirty="0">
                <a:latin typeface="Calibri"/>
                <a:cs typeface="Calibri"/>
              </a:rPr>
              <a:t>2008, it </a:t>
            </a:r>
            <a:r>
              <a:rPr sz="2600" spc="-20" dirty="0">
                <a:latin typeface="Calibri"/>
                <a:cs typeface="Calibri"/>
              </a:rPr>
              <a:t>pays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25" dirty="0">
                <a:latin typeface="Calibri"/>
                <a:cs typeface="Calibri"/>
              </a:rPr>
              <a:t>have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strategy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case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unforeseen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obstacles.	</a:t>
            </a:r>
            <a:r>
              <a:rPr sz="2600" dirty="0">
                <a:latin typeface="Calibri"/>
                <a:cs typeface="Calibri"/>
              </a:rPr>
              <a:t>If a </a:t>
            </a:r>
            <a:r>
              <a:rPr sz="2600" spc="-10" dirty="0">
                <a:latin typeface="Calibri"/>
                <a:cs typeface="Calibri"/>
              </a:rPr>
              <a:t>property </a:t>
            </a:r>
            <a:r>
              <a:rPr sz="2600" spc="-5" dirty="0">
                <a:latin typeface="Calibri"/>
                <a:cs typeface="Calibri"/>
              </a:rPr>
              <a:t>has not sold </a:t>
            </a:r>
            <a:r>
              <a:rPr sz="2600" dirty="0">
                <a:latin typeface="Calibri"/>
                <a:cs typeface="Calibri"/>
              </a:rPr>
              <a:t> within 6 </a:t>
            </a:r>
            <a:r>
              <a:rPr sz="2600" spc="-5" dirty="0">
                <a:latin typeface="Calibri"/>
                <a:cs typeface="Calibri"/>
              </a:rPr>
              <a:t>months, both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5" dirty="0">
                <a:latin typeface="Calibri"/>
                <a:cs typeface="Calibri"/>
              </a:rPr>
              <a:t>borrower </a:t>
            </a:r>
            <a:r>
              <a:rPr sz="2600" dirty="0">
                <a:latin typeface="Calibri"/>
                <a:cs typeface="Calibri"/>
              </a:rPr>
              <a:t>and lender will </a:t>
            </a:r>
            <a:r>
              <a:rPr sz="2600" spc="-10" dirty="0">
                <a:latin typeface="Calibri"/>
                <a:cs typeface="Calibri"/>
              </a:rPr>
              <a:t>agree </a:t>
            </a:r>
            <a:r>
              <a:rPr sz="2600" spc="-15" dirty="0">
                <a:latin typeface="Calibri"/>
                <a:cs typeface="Calibri"/>
              </a:rPr>
              <a:t>to rent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property.	</a:t>
            </a:r>
            <a:r>
              <a:rPr sz="2600" spc="-5" dirty="0">
                <a:latin typeface="Calibri"/>
                <a:cs typeface="Calibri"/>
              </a:rPr>
              <a:t>Once </a:t>
            </a:r>
            <a:r>
              <a:rPr sz="2600" spc="-15" dirty="0">
                <a:latin typeface="Calibri"/>
                <a:cs typeface="Calibri"/>
              </a:rPr>
              <a:t>renter </a:t>
            </a:r>
            <a:r>
              <a:rPr sz="2600" dirty="0">
                <a:latin typeface="Calibri"/>
                <a:cs typeface="Calibri"/>
              </a:rPr>
              <a:t>is in </a:t>
            </a:r>
            <a:r>
              <a:rPr sz="2600" spc="-5" dirty="0">
                <a:latin typeface="Calibri"/>
                <a:cs typeface="Calibri"/>
              </a:rPr>
              <a:t>place, </a:t>
            </a:r>
            <a:r>
              <a:rPr sz="2600" spc="-15" dirty="0">
                <a:latin typeface="Calibri"/>
                <a:cs typeface="Calibri"/>
              </a:rPr>
              <a:t>interest </a:t>
            </a:r>
            <a:r>
              <a:rPr sz="2600" spc="-25" dirty="0">
                <a:latin typeface="Calibri"/>
                <a:cs typeface="Calibri"/>
              </a:rPr>
              <a:t>rate </a:t>
            </a:r>
            <a:r>
              <a:rPr sz="2600" spc="-10" dirty="0">
                <a:latin typeface="Calibri"/>
                <a:cs typeface="Calibri"/>
              </a:rPr>
              <a:t>reverts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dirty="0">
                <a:latin typeface="Calibri"/>
                <a:cs typeface="Calibri"/>
              </a:rPr>
              <a:t>7%, with lender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receiving </a:t>
            </a:r>
            <a:r>
              <a:rPr sz="2600" dirty="0">
                <a:latin typeface="Calibri"/>
                <a:cs typeface="Calibri"/>
              </a:rPr>
              <a:t>all </a:t>
            </a:r>
            <a:r>
              <a:rPr sz="2600" spc="-5" dirty="0">
                <a:latin typeface="Calibri"/>
                <a:cs typeface="Calibri"/>
              </a:rPr>
              <a:t>cash </a:t>
            </a:r>
            <a:r>
              <a:rPr sz="2600" spc="-10" dirty="0">
                <a:latin typeface="Calibri"/>
                <a:cs typeface="Calibri"/>
              </a:rPr>
              <a:t>flows, </a:t>
            </a:r>
            <a:r>
              <a:rPr sz="2600" dirty="0">
                <a:latin typeface="Calibri"/>
                <a:cs typeface="Calibri"/>
              </a:rPr>
              <a:t>with </a:t>
            </a:r>
            <a:r>
              <a:rPr sz="2600" spc="-15" dirty="0">
                <a:latin typeface="Calibri"/>
                <a:cs typeface="Calibri"/>
              </a:rPr>
              <a:t>investor </a:t>
            </a:r>
            <a:r>
              <a:rPr sz="2600" dirty="0">
                <a:latin typeface="Calibri"/>
                <a:cs typeface="Calibri"/>
              </a:rPr>
              <a:t>making </a:t>
            </a:r>
            <a:r>
              <a:rPr sz="2600" spc="-5" dirty="0">
                <a:latin typeface="Calibri"/>
                <a:cs typeface="Calibri"/>
              </a:rPr>
              <a:t>up </a:t>
            </a:r>
            <a:r>
              <a:rPr sz="2600" spc="-15" dirty="0">
                <a:latin typeface="Calibri"/>
                <a:cs typeface="Calibri"/>
              </a:rPr>
              <a:t>any difference, </a:t>
            </a:r>
            <a:r>
              <a:rPr sz="2600" dirty="0">
                <a:latin typeface="Calibri"/>
                <a:cs typeface="Calibri"/>
              </a:rPr>
              <a:t>if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needed,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between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cash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flows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5" dirty="0">
                <a:latin typeface="Calibri"/>
                <a:cs typeface="Calibri"/>
              </a:rPr>
              <a:t>interest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payment.	</a:t>
            </a:r>
            <a:r>
              <a:rPr sz="2600" spc="-20" dirty="0">
                <a:latin typeface="Calibri"/>
                <a:cs typeface="Calibri"/>
              </a:rPr>
              <a:t>Investor </a:t>
            </a:r>
            <a:r>
              <a:rPr sz="2600" spc="-5" dirty="0">
                <a:latin typeface="Calibri"/>
                <a:cs typeface="Calibri"/>
              </a:rPr>
              <a:t>manages </a:t>
            </a:r>
            <a:r>
              <a:rPr sz="2600" dirty="0">
                <a:latin typeface="Calibri"/>
                <a:cs typeface="Calibri"/>
              </a:rPr>
              <a:t> the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property.	</a:t>
            </a:r>
            <a:r>
              <a:rPr sz="2600" spc="-5" dirty="0">
                <a:latin typeface="Calibri"/>
                <a:cs typeface="Calibri"/>
              </a:rPr>
              <a:t>Lender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funds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any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repairs,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to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paid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out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of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proceeds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at 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end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the</a:t>
            </a:r>
            <a:r>
              <a:rPr sz="2600" spc="-5" dirty="0">
                <a:latin typeface="Calibri"/>
                <a:cs typeface="Calibri"/>
              </a:rPr>
              <a:t> deal.	</a:t>
            </a:r>
            <a:r>
              <a:rPr sz="2600" dirty="0">
                <a:latin typeface="Calibri"/>
                <a:cs typeface="Calibri"/>
              </a:rPr>
              <a:t>When </a:t>
            </a:r>
            <a:r>
              <a:rPr sz="2600" spc="-5" dirty="0">
                <a:latin typeface="Calibri"/>
                <a:cs typeface="Calibri"/>
              </a:rPr>
              <a:t>property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sold, </a:t>
            </a:r>
            <a:r>
              <a:rPr sz="2600" dirty="0">
                <a:latin typeface="Calibri"/>
                <a:cs typeface="Calibri"/>
              </a:rPr>
              <a:t>lender </a:t>
            </a:r>
            <a:r>
              <a:rPr sz="2600" spc="-10" dirty="0">
                <a:latin typeface="Calibri"/>
                <a:cs typeface="Calibri"/>
              </a:rPr>
              <a:t>to receive </a:t>
            </a:r>
            <a:r>
              <a:rPr sz="2600" dirty="0">
                <a:latin typeface="Calibri"/>
                <a:cs typeface="Calibri"/>
              </a:rPr>
              <a:t>an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additional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15%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of net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profits.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ject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77" r="-2" b="20836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object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38" r="-2" b="1675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Freeform: Shape 12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38912" y="1524659"/>
            <a:ext cx="5019074" cy="2774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</a:t>
            </a:r>
            <a:r>
              <a:rPr lang="en-US" sz="5400" kern="1200" spc="-6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1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Your</a:t>
            </a:r>
            <a:r>
              <a:rPr lang="en-US" sz="5400" kern="1200" spc="-5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35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Investment </a:t>
            </a:r>
            <a:r>
              <a:rPr lang="en-US" sz="5400" kern="1200" spc="-134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Is</a:t>
            </a:r>
            <a:r>
              <a:rPr lang="en-US" sz="5400" kern="1200" spc="-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15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Secured</a:t>
            </a:r>
            <a:endParaRPr lang="en-US" sz="5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1433</TotalTime>
  <Words>1280</Words>
  <Application>Microsoft Office PowerPoint</Application>
  <PresentationFormat>Widescreen</PresentationFormat>
  <Paragraphs>57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MT</vt:lpstr>
      <vt:lpstr>Avenir Next LT Pro</vt:lpstr>
      <vt:lpstr>Calibri</vt:lpstr>
      <vt:lpstr>Calibri Light</vt:lpstr>
      <vt:lpstr>Times New Roman</vt:lpstr>
      <vt:lpstr>Office Theme</vt:lpstr>
      <vt:lpstr>Worksheet</vt:lpstr>
      <vt:lpstr>Private Lender  Program Overview</vt:lpstr>
      <vt:lpstr>PowerPoint Presentation</vt:lpstr>
      <vt:lpstr>We Offer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William P. Rossman</vt:lpstr>
      <vt:lpstr>Recently Completed Projects</vt:lpstr>
      <vt:lpstr>Let’s discuss the available opportunities!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Private Lender Program Overview</dc:title>
  <dc:creator>Pablo Elvira</dc:creator>
  <cp:lastModifiedBy>Kelly Githens</cp:lastModifiedBy>
  <cp:revision>3</cp:revision>
  <dcterms:created xsi:type="dcterms:W3CDTF">2022-09-28T17:40:07Z</dcterms:created>
  <dcterms:modified xsi:type="dcterms:W3CDTF">2025-12-04T22:47:17Z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2022-09-28T00:00:00Z</vt:filetime>
  </property>
</Properties>
</file>